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85" r:id="rId2"/>
    <p:sldId id="287" r:id="rId3"/>
    <p:sldId id="295" r:id="rId4"/>
    <p:sldId id="286" r:id="rId5"/>
    <p:sldId id="293" r:id="rId6"/>
    <p:sldId id="294" r:id="rId7"/>
    <p:sldId id="291" r:id="rId8"/>
  </p:sldIdLst>
  <p:sldSz cx="9144000" cy="6858000" type="screen4x3"/>
  <p:notesSz cx="6799263" cy="9929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19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88" cy="498087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587" y="0"/>
            <a:ext cx="2947088" cy="498087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r">
              <a:defRPr sz="1200"/>
            </a:lvl1pPr>
          </a:lstStyle>
          <a:p>
            <a:fld id="{19BF688E-6875-4E95-96B7-C88A3AFAB2DA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31726"/>
            <a:ext cx="2947088" cy="498087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587" y="9431726"/>
            <a:ext cx="2947088" cy="498087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r">
              <a:defRPr sz="1200"/>
            </a:lvl1pPr>
          </a:lstStyle>
          <a:p>
            <a:fld id="{DB1F5890-94A5-4962-A95F-5E7B08DE63A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2060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88" cy="498087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587" y="0"/>
            <a:ext cx="2947088" cy="498087"/>
          </a:xfrm>
          <a:prstGeom prst="rect">
            <a:avLst/>
          </a:prstGeom>
        </p:spPr>
        <p:txBody>
          <a:bodyPr vert="horz" lIns="91751" tIns="45875" rIns="91751" bIns="45875" rtlCol="0"/>
          <a:lstStyle>
            <a:lvl1pPr algn="r">
              <a:defRPr sz="1200"/>
            </a:lvl1pPr>
          </a:lstStyle>
          <a:p>
            <a:fld id="{355F09E5-8DF9-47B3-93D8-737AA8D6C359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8813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51" tIns="45875" rIns="91751" bIns="45875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610" y="4778126"/>
            <a:ext cx="5440046" cy="3911260"/>
          </a:xfrm>
          <a:prstGeom prst="rect">
            <a:avLst/>
          </a:prstGeom>
        </p:spPr>
        <p:txBody>
          <a:bodyPr vert="horz" lIns="91751" tIns="45875" rIns="91751" bIns="45875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1726"/>
            <a:ext cx="2947088" cy="498087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587" y="9431726"/>
            <a:ext cx="2947088" cy="498087"/>
          </a:xfrm>
          <a:prstGeom prst="rect">
            <a:avLst/>
          </a:prstGeom>
        </p:spPr>
        <p:txBody>
          <a:bodyPr vert="horz" lIns="91751" tIns="45875" rIns="91751" bIns="45875" rtlCol="0" anchor="b"/>
          <a:lstStyle>
            <a:lvl1pPr algn="r">
              <a:defRPr sz="1200"/>
            </a:lvl1pPr>
          </a:lstStyle>
          <a:p>
            <a:fld id="{3164B7F4-0BF3-4F77-9777-F06EC3D5A0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2305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4B7F4-0BF3-4F77-9777-F06EC3D5A0E0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5898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4B7F4-0BF3-4F77-9777-F06EC3D5A0E0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7208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4B7F4-0BF3-4F77-9777-F06EC3D5A0E0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5672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4B7F4-0BF3-4F77-9777-F06EC3D5A0E0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909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5064C-B895-43E2-843A-E6645172CBC5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2052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5064C-B895-43E2-843A-E6645172CBC5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1933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4B7F4-0BF3-4F77-9777-F06EC3D5A0E0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1020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342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821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9481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及物件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微軟正黑體" pitchFamily="34" charset="-120"/>
                <a:ea typeface="微軟正黑體" pitchFamily="34" charset="-120"/>
              </a:defRPr>
            </a:lvl1pPr>
            <a:lvl2pPr>
              <a:defRPr b="1">
                <a:latin typeface="微軟正黑體" pitchFamily="34" charset="-120"/>
                <a:ea typeface="微軟正黑體" pitchFamily="34" charset="-120"/>
              </a:defRPr>
            </a:lvl2pPr>
            <a:lvl3pPr>
              <a:defRPr b="1">
                <a:latin typeface="微軟正黑體" pitchFamily="34" charset="-120"/>
                <a:ea typeface="微軟正黑體" pitchFamily="34" charset="-120"/>
              </a:defRPr>
            </a:lvl3pPr>
            <a:lvl4pPr>
              <a:defRPr b="1">
                <a:latin typeface="微軟正黑體" pitchFamily="34" charset="-120"/>
                <a:ea typeface="微軟正黑體" pitchFamily="34" charset="-120"/>
              </a:defRPr>
            </a:lvl4pPr>
            <a:lvl5pPr>
              <a:defRPr b="1"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179388" y="44624"/>
            <a:ext cx="7776988" cy="7921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2220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" y="0"/>
            <a:ext cx="91275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853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9924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868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357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078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7977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4738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2919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D3C77-2F5B-404C-AA48-E1D8499F997B}" type="datetimeFigureOut">
              <a:rPr lang="zh-TW" altLang="en-US" smtClean="0"/>
              <a:t>2023/12/18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6E5A4-6F02-4954-B984-4BDD5131641A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5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t.com.tw/en/home/consumer/corporate-discoun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綵帶 (向上) 2"/>
          <p:cNvSpPr/>
          <p:nvPr/>
        </p:nvSpPr>
        <p:spPr>
          <a:xfrm rot="20967416">
            <a:off x="1597911" y="824324"/>
            <a:ext cx="3003034" cy="1293212"/>
          </a:xfrm>
          <a:prstGeom prst="ribbon2">
            <a:avLst>
              <a:gd name="adj1" fmla="val 22955"/>
              <a:gd name="adj2" fmla="val 5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/>
              <a:t>NEW</a:t>
            </a:r>
            <a:endParaRPr lang="zh-TW" altLang="en-US" sz="3600" b="1" dirty="0"/>
          </a:p>
        </p:txBody>
      </p:sp>
      <p:sp>
        <p:nvSpPr>
          <p:cNvPr id="4" name="內容版面配置區 2"/>
          <p:cNvSpPr txBox="1">
            <a:spLocks/>
          </p:cNvSpPr>
          <p:nvPr/>
        </p:nvSpPr>
        <p:spPr bwMode="gray">
          <a:xfrm>
            <a:off x="262652" y="2653535"/>
            <a:ext cx="8060433" cy="206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ctr">
              <a:spcBef>
                <a:spcPct val="20000"/>
              </a:spcBef>
              <a:defRPr/>
            </a:pPr>
            <a:r>
              <a:rPr lang="en-US" altLang="zh-TW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2024</a:t>
            </a:r>
            <a:r>
              <a:rPr lang="zh-TW" altLang="zh-TW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zh-TW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度</a:t>
            </a:r>
            <a:r>
              <a:rPr lang="zh-TW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上</a:t>
            </a:r>
            <a:r>
              <a:rPr lang="zh-TW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半年</a:t>
            </a:r>
            <a:endParaRPr lang="en-US" altLang="zh-TW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514350" indent="-514350" algn="ctr">
              <a:spcBef>
                <a:spcPct val="20000"/>
              </a:spcBef>
              <a:defRPr/>
            </a:pPr>
            <a:r>
              <a:rPr lang="zh-TW" altLang="zh-TW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台塑</a:t>
            </a:r>
            <a:r>
              <a:rPr lang="zh-TW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企業</a:t>
            </a:r>
            <a:r>
              <a:rPr lang="zh-TW" altLang="zh-TW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員</a:t>
            </a:r>
            <a:r>
              <a:rPr lang="zh-TW" alt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眷</a:t>
            </a:r>
            <a:r>
              <a:rPr lang="zh-TW" altLang="zh-TW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行動</a:t>
            </a:r>
            <a:r>
              <a:rPr lang="zh-TW" altLang="zh-TW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優惠</a:t>
            </a:r>
            <a:r>
              <a:rPr lang="zh-TW" altLang="zh-TW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專案</a:t>
            </a:r>
            <a:endParaRPr lang="en-US" altLang="zh-TW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7686" y="6031915"/>
            <a:ext cx="48542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50000"/>
              </a:spcBef>
            </a:pP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本文件為中華電信方案摘要，僅供參考，完整權利義務請務必依申請書及契約條款所載。</a:t>
            </a:r>
            <a:endParaRPr lang="en-US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485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326154" y="191768"/>
            <a:ext cx="7776988" cy="792162"/>
          </a:xfrm>
        </p:spPr>
        <p:txBody>
          <a:bodyPr>
            <a:normAutofit/>
          </a:bodyPr>
          <a:lstStyle/>
          <a:p>
            <a:pPr marL="514350" indent="-514350" algn="ctr">
              <a:spcBef>
                <a:spcPct val="20000"/>
              </a:spcBef>
              <a:defRPr/>
            </a:pPr>
            <a:r>
              <a:rPr lang="zh-TW" altLang="zh-TW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專案</a:t>
            </a:r>
            <a:r>
              <a:rPr lang="zh-TW" alt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重點說明與宣導</a:t>
            </a:r>
            <a:endParaRPr lang="en-US" altLang="zh-TW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0" y="1225668"/>
            <a:ext cx="9144000" cy="326225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1.</a:t>
            </a:r>
            <a:r>
              <a:rPr lang="zh-TW" altLang="zh-TW" dirty="0" smtClean="0"/>
              <a:t>本專案期間</a:t>
            </a:r>
            <a:r>
              <a:rPr lang="zh-TW" altLang="zh-TW" dirty="0" smtClean="0"/>
              <a:t>自</a:t>
            </a:r>
            <a:r>
              <a:rPr lang="en-US" altLang="zh-TW" dirty="0" smtClean="0">
                <a:solidFill>
                  <a:srgbClr val="FF0000"/>
                </a:solidFill>
              </a:rPr>
              <a:t>2024</a:t>
            </a:r>
            <a:r>
              <a:rPr lang="zh-TW" altLang="zh-TW" dirty="0" smtClean="0">
                <a:solidFill>
                  <a:srgbClr val="FF0000"/>
                </a:solidFill>
              </a:rPr>
              <a:t>年</a:t>
            </a:r>
            <a:r>
              <a:rPr lang="en-US" altLang="zh-TW" dirty="0" smtClean="0">
                <a:solidFill>
                  <a:srgbClr val="FF0000"/>
                </a:solidFill>
              </a:rPr>
              <a:t>01</a:t>
            </a:r>
            <a:r>
              <a:rPr lang="zh-TW" altLang="zh-TW" dirty="0" smtClean="0">
                <a:solidFill>
                  <a:srgbClr val="FF0000"/>
                </a:solidFill>
              </a:rPr>
              <a:t>月</a:t>
            </a:r>
            <a:r>
              <a:rPr lang="en-US" altLang="zh-TW" dirty="0">
                <a:solidFill>
                  <a:srgbClr val="FF0000"/>
                </a:solidFill>
              </a:rPr>
              <a:t>01</a:t>
            </a:r>
            <a:r>
              <a:rPr lang="zh-TW" altLang="zh-TW" dirty="0">
                <a:solidFill>
                  <a:srgbClr val="FF0000"/>
                </a:solidFill>
              </a:rPr>
              <a:t>日</a:t>
            </a:r>
            <a:r>
              <a:rPr lang="zh-TW" altLang="zh-TW" dirty="0" smtClean="0">
                <a:solidFill>
                  <a:srgbClr val="FF0000"/>
                </a:solidFill>
              </a:rPr>
              <a:t>起</a:t>
            </a:r>
            <a:r>
              <a:rPr lang="zh-TW" altLang="zh-TW" dirty="0" smtClean="0"/>
              <a:t>至</a:t>
            </a:r>
            <a:r>
              <a:rPr lang="en-US" altLang="zh-TW" dirty="0" smtClean="0">
                <a:solidFill>
                  <a:srgbClr val="FF0000"/>
                </a:solidFill>
              </a:rPr>
              <a:t>2024</a:t>
            </a:r>
            <a:r>
              <a:rPr lang="zh-TW" altLang="zh-TW" dirty="0" smtClean="0">
                <a:solidFill>
                  <a:srgbClr val="FF0000"/>
                </a:solidFill>
              </a:rPr>
              <a:t>年</a:t>
            </a:r>
            <a:r>
              <a:rPr lang="en-US" altLang="zh-TW" dirty="0">
                <a:solidFill>
                  <a:srgbClr val="FF0000"/>
                </a:solidFill>
              </a:rPr>
              <a:t>6</a:t>
            </a:r>
            <a:r>
              <a:rPr lang="zh-TW" altLang="zh-TW" dirty="0" smtClean="0">
                <a:solidFill>
                  <a:srgbClr val="FF0000"/>
                </a:solidFill>
              </a:rPr>
              <a:t>月</a:t>
            </a:r>
            <a:r>
              <a:rPr lang="en-US" altLang="zh-TW" dirty="0" smtClean="0">
                <a:solidFill>
                  <a:srgbClr val="FF0000"/>
                </a:solidFill>
              </a:rPr>
              <a:t>30</a:t>
            </a:r>
            <a:r>
              <a:rPr lang="zh-TW" altLang="zh-TW" dirty="0" smtClean="0">
                <a:solidFill>
                  <a:srgbClr val="FF0000"/>
                </a:solidFill>
              </a:rPr>
              <a:t>日</a:t>
            </a:r>
            <a:r>
              <a:rPr lang="zh-TW" altLang="zh-TW" dirty="0">
                <a:solidFill>
                  <a:srgbClr val="FF0000"/>
                </a:solidFill>
              </a:rPr>
              <a:t>止</a:t>
            </a:r>
            <a:r>
              <a:rPr lang="zh-TW" altLang="zh-TW" dirty="0" smtClean="0"/>
              <a:t>，</a:t>
            </a:r>
            <a:r>
              <a:rPr lang="zh-TW" altLang="en-US" dirty="0" smtClean="0"/>
              <a:t>可</a:t>
            </a:r>
            <a:r>
              <a:rPr lang="zh-TW" altLang="zh-TW" dirty="0" smtClean="0"/>
              <a:t>於</a:t>
            </a:r>
            <a:r>
              <a:rPr lang="zh-TW" altLang="en-US" dirty="0" smtClean="0"/>
              <a:t>中華電信各地服務中心</a:t>
            </a:r>
            <a:r>
              <a:rPr lang="zh-TW" altLang="zh-TW" dirty="0" smtClean="0"/>
              <a:t>受理</a:t>
            </a:r>
            <a:r>
              <a:rPr lang="zh-TW" altLang="zh-TW" sz="2400" dirty="0" smtClean="0"/>
              <a:t>。</a:t>
            </a:r>
            <a:endParaRPr lang="en-US" altLang="zh-TW" dirty="0" smtClean="0"/>
          </a:p>
          <a:p>
            <a:endParaRPr lang="en-US" altLang="zh-TW" sz="2400" dirty="0" smtClean="0"/>
          </a:p>
          <a:p>
            <a:r>
              <a:rPr lang="en-US" altLang="zh-TW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zh-TW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TW" altLang="en-US" dirty="0"/>
              <a:t>台塑正式員工 </a:t>
            </a:r>
            <a:r>
              <a:rPr lang="en-US" altLang="zh-TW" dirty="0"/>
              <a:t>(</a:t>
            </a:r>
            <a:r>
              <a:rPr lang="zh-TW" altLang="en-US" dirty="0"/>
              <a:t>含學校教職員</a:t>
            </a:r>
            <a:r>
              <a:rPr lang="en-US" altLang="zh-TW" dirty="0"/>
              <a:t>) </a:t>
            </a:r>
            <a:r>
              <a:rPr lang="zh-TW" altLang="en-US" dirty="0"/>
              <a:t>與員工直系眷屬 </a:t>
            </a:r>
            <a:r>
              <a:rPr lang="en-US" altLang="zh-TW" dirty="0"/>
              <a:t>(</a:t>
            </a:r>
            <a:r>
              <a:rPr lang="zh-TW" altLang="en-US" dirty="0"/>
              <a:t>父母、養父母、子女、養子女、配偶</a:t>
            </a:r>
            <a:r>
              <a:rPr lang="en-US" altLang="zh-TW" dirty="0"/>
              <a:t>) </a:t>
            </a:r>
            <a:r>
              <a:rPr lang="zh-TW" altLang="en-US" dirty="0"/>
              <a:t>及 </a:t>
            </a:r>
            <a:r>
              <a:rPr lang="en-US" altLang="zh-TW" dirty="0"/>
              <a:t>(</a:t>
            </a:r>
            <a:r>
              <a:rPr lang="zh-TW" altLang="en-US" dirty="0"/>
              <a:t>員工之兄弟姊妹</a:t>
            </a:r>
            <a:r>
              <a:rPr lang="en-US" altLang="zh-TW" dirty="0"/>
              <a:t>) </a:t>
            </a:r>
            <a:r>
              <a:rPr lang="zh-TW" altLang="en-US" dirty="0"/>
              <a:t>可申辦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endParaRPr lang="en-US" altLang="zh-TW" dirty="0" smtClean="0"/>
          </a:p>
          <a:p>
            <a:endParaRPr lang="en-US" altLang="zh-TW" dirty="0"/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endParaRPr lang="en-US" altLang="zh-TW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TW" altLang="en-US" dirty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8696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04800" y="1152876"/>
            <a:ext cx="8715022" cy="4351338"/>
          </a:xfrm>
        </p:spPr>
        <p:txBody>
          <a:bodyPr>
            <a:normAutofit/>
          </a:bodyPr>
          <a:lstStyle/>
          <a:p>
            <a:r>
              <a:rPr lang="en-US" altLang="zh-TW" sz="2400" dirty="0" smtClean="0">
                <a:hlinkClick r:id="rId3"/>
              </a:rPr>
              <a:t>https</a:t>
            </a:r>
            <a:r>
              <a:rPr lang="en-US" altLang="zh-TW" sz="2400" dirty="0">
                <a:hlinkClick r:id="rId3"/>
              </a:rPr>
              <a:t>://</a:t>
            </a:r>
            <a:r>
              <a:rPr lang="en-US" altLang="zh-TW" sz="2400" dirty="0" smtClean="0">
                <a:hlinkClick r:id="rId3"/>
              </a:rPr>
              <a:t>www.cht.com.tw/en/home/consumer/corporate-discount</a:t>
            </a:r>
            <a:endParaRPr lang="en-US" altLang="zh-TW" sz="2400" dirty="0" smtClean="0"/>
          </a:p>
          <a:p>
            <a:r>
              <a:rPr lang="en-US" altLang="zh-TW" sz="2400" dirty="0" smtClean="0"/>
              <a:t>(</a:t>
            </a:r>
            <a:r>
              <a:rPr lang="zh-TW" altLang="en-US" sz="2400" dirty="0"/>
              <a:t>官網申辦</a:t>
            </a:r>
            <a:r>
              <a:rPr lang="zh-TW" altLang="en-US" sz="2400" dirty="0" smtClean="0"/>
              <a:t>時請輸入</a:t>
            </a:r>
            <a:r>
              <a:rPr lang="zh-TW" altLang="en-US" sz="2400" dirty="0">
                <a:solidFill>
                  <a:srgbClr val="FF0000"/>
                </a:solidFill>
              </a:rPr>
              <a:t>台塑公司集團</a:t>
            </a:r>
            <a:r>
              <a:rPr lang="zh-TW" altLang="en-US" sz="2400" dirty="0" smtClean="0">
                <a:solidFill>
                  <a:srgbClr val="FF0000"/>
                </a:solidFill>
              </a:rPr>
              <a:t>相關企業</a:t>
            </a:r>
            <a:r>
              <a:rPr lang="zh-TW" altLang="en-US" sz="2400" dirty="0">
                <a:solidFill>
                  <a:srgbClr val="FF0000"/>
                </a:solidFill>
              </a:rPr>
              <a:t>統一編號 </a:t>
            </a:r>
            <a:r>
              <a:rPr lang="zh-TW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zh-TW" sz="2400" dirty="0" smtClean="0"/>
              <a:t>+ </a:t>
            </a:r>
            <a:r>
              <a:rPr lang="zh-TW" altLang="en-US" sz="2400" dirty="0">
                <a:solidFill>
                  <a:srgbClr val="FF0000"/>
                </a:solidFill>
              </a:rPr>
              <a:t>驗證碼：</a:t>
            </a:r>
            <a:r>
              <a:rPr lang="en-US" altLang="zh-TW" sz="2400" dirty="0">
                <a:solidFill>
                  <a:srgbClr val="FF0000"/>
                </a:solidFill>
              </a:rPr>
              <a:t>8888</a:t>
            </a:r>
            <a:r>
              <a:rPr lang="en-US" altLang="zh-TW" sz="2400" dirty="0"/>
              <a:t>)</a:t>
            </a:r>
          </a:p>
          <a:p>
            <a:r>
              <a:rPr lang="en-US" altLang="zh-TW" sz="2400" dirty="0"/>
              <a:t>    </a:t>
            </a:r>
            <a:r>
              <a:rPr lang="zh-TW" altLang="en-US" sz="2400" dirty="0"/>
              <a:t>依照線上流程申辦，優惠申請省時又省力</a:t>
            </a:r>
            <a:r>
              <a:rPr lang="en-US" altLang="zh-TW" sz="2400" dirty="0"/>
              <a:t>!!!</a:t>
            </a:r>
          </a:p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79022" y="185755"/>
            <a:ext cx="7776988" cy="792162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solidFill>
                  <a:schemeClr val="tx1"/>
                </a:solidFill>
              </a:rPr>
              <a:t>提供線上數位門市申辦網址</a:t>
            </a:r>
            <a:r>
              <a:rPr lang="en-US" altLang="zh-TW" dirty="0" smtClean="0">
                <a:solidFill>
                  <a:schemeClr val="tx1"/>
                </a:solidFill>
              </a:rPr>
              <a:t>: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93422" y="3562350"/>
            <a:ext cx="886177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53" y="3562350"/>
            <a:ext cx="2883114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線單箭頭接點 7"/>
          <p:cNvCxnSpPr/>
          <p:nvPr/>
        </p:nvCxnSpPr>
        <p:spPr>
          <a:xfrm flipV="1">
            <a:off x="3246212" y="5466724"/>
            <a:ext cx="1174045" cy="259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508704" y="5319548"/>
            <a:ext cx="2082621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輸入驗證</a:t>
            </a:r>
            <a:r>
              <a:rPr lang="zh-TW" altLang="en-US" dirty="0">
                <a:solidFill>
                  <a:srgbClr val="FF0000"/>
                </a:solidFill>
              </a:rPr>
              <a:t>碼：</a:t>
            </a:r>
            <a:r>
              <a:rPr lang="en-US" altLang="zh-TW" dirty="0">
                <a:solidFill>
                  <a:srgbClr val="FF0000"/>
                </a:solidFill>
              </a:rPr>
              <a:t>8888</a:t>
            </a:r>
            <a:endParaRPr lang="zh-TW" altLang="en-US" dirty="0"/>
          </a:p>
        </p:txBody>
      </p:sp>
      <p:cxnSp>
        <p:nvCxnSpPr>
          <p:cNvPr id="13" name="直線單箭頭接點 12"/>
          <p:cNvCxnSpPr/>
          <p:nvPr/>
        </p:nvCxnSpPr>
        <p:spPr>
          <a:xfrm flipV="1">
            <a:off x="3246213" y="4613315"/>
            <a:ext cx="1174045" cy="259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508703" y="4369469"/>
            <a:ext cx="309571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輸入企業統編：</a:t>
            </a:r>
            <a:r>
              <a:rPr lang="en-US" altLang="zh-TW" dirty="0" smtClean="0">
                <a:solidFill>
                  <a:srgbClr val="FF0000"/>
                </a:solidFill>
              </a:rPr>
              <a:t>XXXXXXXX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45854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6124"/>
            <a:ext cx="8116711" cy="7921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zh-TW" altLang="en-US" sz="2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台塑</a:t>
            </a:r>
            <a:r>
              <a:rPr lang="zh-TW" altLang="en-US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企業</a:t>
            </a:r>
            <a:r>
              <a:rPr lang="zh-TW" altLang="zh-TW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員</a:t>
            </a:r>
            <a:r>
              <a:rPr lang="zh-TW" altLang="en-US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眷</a:t>
            </a:r>
            <a:r>
              <a:rPr lang="en-US" altLang="zh-TW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4G</a:t>
            </a:r>
            <a:r>
              <a:rPr lang="zh-TW" altLang="en-US" sz="28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單門號</a:t>
            </a:r>
            <a:r>
              <a:rPr lang="zh-TW" altLang="en-US" sz="28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優惠方案 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ID(7432)</a:t>
            </a:r>
            <a:endParaRPr lang="zh-TW" altLang="en-US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183365"/>
              </p:ext>
            </p:extLst>
          </p:nvPr>
        </p:nvGraphicFramePr>
        <p:xfrm>
          <a:off x="0" y="918286"/>
          <a:ext cx="9154512" cy="5896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71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78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51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91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50340">
                  <a:extLst>
                    <a:ext uri="{9D8B030D-6E8A-4147-A177-3AD203B41FA5}">
                      <a16:colId xmlns:a16="http://schemas.microsoft.com/office/drawing/2014/main" xmlns="" val="2216041504"/>
                    </a:ext>
                  </a:extLst>
                </a:gridCol>
                <a:gridCol w="1670929">
                  <a:extLst>
                    <a:ext uri="{9D8B030D-6E8A-4147-A177-3AD203B41FA5}">
                      <a16:colId xmlns:a16="http://schemas.microsoft.com/office/drawing/2014/main" xmlns="" val="1844972526"/>
                    </a:ext>
                  </a:extLst>
                </a:gridCol>
                <a:gridCol w="1397877">
                  <a:extLst>
                    <a:ext uri="{9D8B030D-6E8A-4147-A177-3AD203B41FA5}">
                      <a16:colId xmlns:a16="http://schemas.microsoft.com/office/drawing/2014/main" xmlns="" val="3361353474"/>
                    </a:ext>
                  </a:extLst>
                </a:gridCol>
              </a:tblGrid>
              <a:tr h="358503">
                <a:tc grid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b="1" kern="1200" dirty="0" smtClean="0">
                          <a:solidFill>
                            <a:schemeClr val="lt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4G</a:t>
                      </a:r>
                      <a:r>
                        <a:rPr lang="zh-TW" sz="1600" b="1" kern="1200" dirty="0" smtClean="0">
                          <a:solidFill>
                            <a:schemeClr val="lt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月</a:t>
                      </a:r>
                      <a:r>
                        <a:rPr lang="zh-TW" alt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租費</a:t>
                      </a:r>
                      <a:endParaRPr lang="zh-TW" sz="1600" b="1" kern="1200" dirty="0">
                        <a:solidFill>
                          <a:schemeClr val="lt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99</a:t>
                      </a:r>
                      <a:r>
                        <a:rPr lang="zh-TW" altLang="en-US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zh-TW" altLang="zh-TW" sz="1800" b="1" kern="1200" dirty="0" smtClean="0">
                        <a:solidFill>
                          <a:srgbClr val="FFFF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198</a:t>
                      </a:r>
                      <a:r>
                        <a:rPr lang="zh-TW" altLang="en-US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zh-TW" altLang="zh-TW" sz="1800" b="1" kern="1200" dirty="0" smtClean="0">
                        <a:solidFill>
                          <a:srgbClr val="FFFF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299</a:t>
                      </a:r>
                      <a:r>
                        <a:rPr lang="zh-TW" altLang="en-US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zh-TW" sz="1800" b="1" kern="1200" dirty="0">
                        <a:solidFill>
                          <a:srgbClr val="FFFF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399</a:t>
                      </a:r>
                      <a:r>
                        <a:rPr lang="zh-TW" altLang="en-US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zh-TW" sz="1800" b="1" kern="1200" dirty="0">
                        <a:solidFill>
                          <a:srgbClr val="FFFF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499</a:t>
                      </a:r>
                      <a:r>
                        <a:rPr lang="zh-TW" altLang="en-US" sz="1800" b="1" kern="1200" dirty="0" smtClean="0">
                          <a:solidFill>
                            <a:srgbClr val="FFFF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en-US" altLang="zh-TW" sz="1800" b="1" kern="1200" dirty="0" smtClean="0">
                        <a:solidFill>
                          <a:srgbClr val="FFFF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3578"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適用</a:t>
                      </a:r>
                      <a:r>
                        <a:rPr lang="en-US" altLang="zh-TW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4G</a:t>
                      </a:r>
                      <a:r>
                        <a:rPr lang="zh-TW" altLang="en-US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資費</a:t>
                      </a:r>
                      <a:endParaRPr lang="zh-TW" sz="1200" kern="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4G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399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型</a:t>
                      </a:r>
                      <a:endParaRPr lang="zh-TW" sz="1200" b="0" kern="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4G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399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型</a:t>
                      </a:r>
                      <a:endParaRPr lang="zh-TW" sz="1200" b="0" kern="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4G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399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型</a:t>
                      </a:r>
                      <a:endParaRPr lang="zh-TW" sz="1200" b="0" kern="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b="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4G</a:t>
                      </a:r>
                      <a:r>
                        <a:rPr lang="zh-TW" altLang="en-US" sz="1200" b="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en-US" altLang="zh-TW" sz="1200" b="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599</a:t>
                      </a:r>
                      <a:r>
                        <a:rPr lang="zh-TW" altLang="en-US" sz="1200" b="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型</a:t>
                      </a:r>
                      <a:endParaRPr lang="zh-TW" sz="1200" b="0" kern="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4G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1199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型</a:t>
                      </a:r>
                      <a:endParaRPr lang="zh-TW" sz="1200" b="0" kern="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201">
                <a:tc grid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sz="1200" kern="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最短租期</a:t>
                      </a:r>
                      <a:endParaRPr lang="zh-TW" sz="1200" kern="100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24</a:t>
                      </a:r>
                      <a:r>
                        <a:rPr lang="zh-TW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個</a:t>
                      </a:r>
                      <a:r>
                        <a:rPr lang="zh-TW" sz="1400" b="1" u="sng" kern="1200" dirty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月</a:t>
                      </a:r>
                      <a:endParaRPr lang="zh-TW" sz="1400" b="1" u="sng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endParaRPr lang="zh-TW" sz="1200" b="1" u="sng" kern="100" dirty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56949">
                <a:tc row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-44450" algn="l"/>
                        </a:tabLst>
                      </a:pPr>
                      <a:r>
                        <a:rPr lang="zh-TW" altLang="en-US" sz="120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國內上網優惠</a:t>
                      </a:r>
                      <a:endParaRPr lang="en-US" altLang="zh-TW" sz="1200" kern="0" dirty="0" smtClean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-44450" algn="l"/>
                        </a:tabLst>
                      </a:pPr>
                      <a:r>
                        <a:rPr lang="en-US" altLang="zh-TW" sz="120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租約期間</a:t>
                      </a:r>
                      <a:r>
                        <a:rPr lang="en-US" altLang="zh-TW" sz="120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sz="1200" kern="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國內</a:t>
                      </a:r>
                      <a:endParaRPr lang="en-US" altLang="zh-TW" sz="1200" kern="0" dirty="0" smtClean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行動</a:t>
                      </a:r>
                      <a:endParaRPr lang="en-US" altLang="zh-TW" sz="1200" kern="0" dirty="0" smtClean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上網量</a:t>
                      </a:r>
                      <a:endParaRPr lang="zh-TW" sz="1200" kern="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1400" b="1" u="sng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共</a:t>
                      </a:r>
                      <a:r>
                        <a:rPr lang="en-US" altLang="zh-TW" sz="1400" b="1" u="sng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2GB</a:t>
                      </a:r>
                      <a:r>
                        <a:rPr lang="zh-TW" altLang="en-US" sz="1400" b="1" u="sng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上網量</a:t>
                      </a:r>
                      <a:endParaRPr lang="en-US" altLang="zh-TW" sz="1400" b="1" u="sng" kern="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1400" b="1" u="sng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 共</a:t>
                      </a:r>
                      <a:r>
                        <a:rPr lang="en-US" altLang="zh-TW" sz="1400" b="1" u="sng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6.5GB</a:t>
                      </a:r>
                      <a:r>
                        <a:rPr lang="zh-TW" altLang="en-US" sz="1400" b="1" u="sng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上網量</a:t>
                      </a:r>
                      <a:endParaRPr lang="en-US" altLang="zh-TW" sz="1400" b="1" u="sng" kern="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前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6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個月享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4G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上網無限瀏覽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,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第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7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個月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~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租期滿則享</a:t>
                      </a:r>
                      <a:endParaRPr lang="en-US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1200" b="1" u="sng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共</a:t>
                      </a:r>
                      <a:r>
                        <a:rPr lang="en-US" altLang="zh-TW" sz="1200" b="1" u="sng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12GB</a:t>
                      </a:r>
                      <a:r>
                        <a:rPr lang="zh-TW" altLang="en-US" sz="1200" b="1" u="sng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上網量</a:t>
                      </a:r>
                      <a:endParaRPr lang="en-US" altLang="zh-TW" sz="1200" b="1" u="sng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前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6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個月享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4G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上網無限瀏覽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,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第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7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個月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~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租期滿則享</a:t>
                      </a:r>
                      <a:endParaRPr lang="en-US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1200" b="1" u="sng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 共</a:t>
                      </a:r>
                      <a:r>
                        <a:rPr lang="en-US" altLang="zh-TW" sz="1200" b="1" u="sng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20</a:t>
                      </a:r>
                      <a:r>
                        <a:rPr lang="en-US" altLang="zh-TW" sz="1200" b="1" u="sng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GB</a:t>
                      </a:r>
                      <a:r>
                        <a:rPr lang="zh-TW" altLang="en-US" sz="1200" b="1" u="sng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上網量</a:t>
                      </a:r>
                      <a:endParaRPr lang="zh-TW" altLang="en-US" sz="1200" b="1" u="sng" kern="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4G</a:t>
                      </a:r>
                      <a:r>
                        <a:rPr lang="zh-TW" altLang="en-US" sz="1600" b="1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上網</a:t>
                      </a:r>
                      <a:endParaRPr lang="en-US" altLang="zh-TW" sz="1600" b="1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無限瀏覽</a:t>
                      </a:r>
                      <a:endParaRPr lang="en-US" altLang="zh-TW" sz="1600" b="1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021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其他優惠</a:t>
                      </a:r>
                      <a:endParaRPr lang="zh-TW" altLang="zh-TW" sz="1200" kern="100" dirty="0" smtClean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中華電信</a:t>
                      </a:r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Wi-Fi</a:t>
                      </a:r>
                      <a:r>
                        <a:rPr lang="zh-TW" altLang="zh-TW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無線上網免費優惠</a:t>
                      </a:r>
                      <a:endParaRPr lang="zh-TW" altLang="zh-TW" sz="12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200" kern="100" dirty="0" smtClean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42359">
                <a:tc rowSpan="3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-44450" algn="l"/>
                        </a:tabLst>
                      </a:pPr>
                      <a:r>
                        <a:rPr lang="zh-TW" altLang="en-US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國內通話優惠</a:t>
                      </a:r>
                      <a:endParaRPr lang="en-US" altLang="zh-TW" sz="1200" kern="100" dirty="0" smtClean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-44450" algn="l"/>
                        </a:tabLst>
                      </a:pPr>
                      <a:r>
                        <a:rPr lang="en-US" altLang="zh-TW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租約期間</a:t>
                      </a:r>
                      <a:r>
                        <a:rPr lang="en-US" altLang="zh-TW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sz="1200" kern="10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網</a:t>
                      </a:r>
                      <a:r>
                        <a:rPr lang="en-US" altLang="zh-TW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群</a:t>
                      </a:r>
                      <a:r>
                        <a:rPr lang="en-US" altLang="zh-TW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r>
                        <a:rPr lang="zh-TW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內</a:t>
                      </a:r>
                      <a:endParaRPr lang="en-US" altLang="zh-TW" sz="1200" kern="0" dirty="0" smtClean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優惠</a:t>
                      </a:r>
                      <a:endParaRPr lang="zh-TW" sz="1200" kern="100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每通前</a:t>
                      </a:r>
                      <a:r>
                        <a:rPr lang="en-US" altLang="zh-TW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</a:t>
                      </a: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分鐘免費</a:t>
                      </a:r>
                      <a:endParaRPr lang="en-US" altLang="zh-TW" sz="1200" b="1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超過撥打群內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0.02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秒；撥打網內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0.05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秒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無資費內含</a:t>
                      </a:r>
                      <a:endParaRPr lang="en-US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每通前</a:t>
                      </a:r>
                      <a:r>
                        <a:rPr lang="en-US" altLang="zh-TW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3</a:t>
                      </a: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分鐘免費</a:t>
                      </a:r>
                      <a:endParaRPr lang="en-US" altLang="zh-TW" sz="1200" b="1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超過撥打群內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0.02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秒；撥打網內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0.05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無資費內含</a:t>
                      </a:r>
                      <a:endParaRPr lang="en-US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每通前</a:t>
                      </a:r>
                      <a:r>
                        <a:rPr lang="en-US" altLang="zh-TW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5</a:t>
                      </a: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分鐘免費</a:t>
                      </a:r>
                      <a:endParaRPr lang="en-US" altLang="zh-TW" sz="1200" b="1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超過撥打群內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0.02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endParaRPr lang="en-US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；撥打網內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0.05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</a:rPr>
                        <a:t>(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</a:rPr>
                        <a:t>內含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</a:rPr>
                        <a:t>15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</a:rPr>
                        <a:t>+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</a:rPr>
                        <a:t>贈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</a:rPr>
                        <a:t>15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</a:rPr>
                        <a:t>)</a:t>
                      </a:r>
                      <a:endParaRPr lang="zh-TW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每通前</a:t>
                      </a:r>
                      <a:r>
                        <a:rPr lang="en-US" altLang="zh-TW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10</a:t>
                      </a: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分鐘免費</a:t>
                      </a:r>
                      <a:endParaRPr lang="en-US" altLang="zh-TW" sz="1200" b="1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超過撥打群內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0.02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endParaRPr lang="en-US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；撥打網內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0.05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無資費內含</a:t>
                      </a:r>
                      <a:endParaRPr lang="zh-TW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網</a:t>
                      </a:r>
                      <a:r>
                        <a:rPr lang="en-US" altLang="zh-TW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群</a:t>
                      </a:r>
                      <a:r>
                        <a:rPr lang="en-US" altLang="zh-TW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r>
                        <a:rPr lang="zh-TW" alt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內通信免費</a:t>
                      </a:r>
                      <a:endParaRPr lang="zh-TW" sz="1200" b="1" kern="100" dirty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8319" marR="38319" marT="38319" marB="38319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4235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網外分鐘數</a:t>
                      </a:r>
                      <a:endParaRPr lang="zh-TW" sz="1200" kern="100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15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endParaRPr lang="en-US" altLang="zh-TW" sz="12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超過撥打網外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0.1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20</a:t>
                      </a:r>
                      <a:r>
                        <a:rPr lang="zh-TW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endParaRPr lang="en-US" altLang="zh-TW" sz="12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內含</a:t>
                      </a: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15</a:t>
                      </a:r>
                      <a:r>
                        <a:rPr lang="zh-TW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分鐘</a:t>
                      </a: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+</a:t>
                      </a:r>
                      <a:r>
                        <a:rPr lang="zh-TW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贈</a:t>
                      </a: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5</a:t>
                      </a:r>
                      <a:r>
                        <a:rPr lang="zh-TW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分鐘</a:t>
                      </a: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)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超過撥打網外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0.1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30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endParaRPr lang="en-US" altLang="zh-TW" sz="12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內含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15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+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贈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15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超過撥打網外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0.1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/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秒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)</a:t>
                      </a:r>
                      <a:endParaRPr lang="zh-TW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共</a:t>
                      </a:r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50</a:t>
                      </a:r>
                      <a:r>
                        <a:rPr lang="zh-TW" alt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endParaRPr lang="en-US" altLang="zh-TW" sz="1200" b="0" kern="12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內含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30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+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贈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超過撥打網外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0.1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共</a:t>
                      </a:r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120</a:t>
                      </a:r>
                      <a:r>
                        <a:rPr lang="zh-TW" alt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endParaRPr lang="en-US" altLang="zh-TW" sz="1200" b="0" kern="12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內含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60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+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贈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60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 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超過撥打網外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0.1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3920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zh-TW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市</a:t>
                      </a:r>
                      <a:r>
                        <a:rPr lang="zh-TW" sz="1200" kern="0" dirty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話分鐘</a:t>
                      </a:r>
                      <a:r>
                        <a:rPr lang="zh-TW" sz="1200" kern="0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數</a:t>
                      </a:r>
                      <a:endParaRPr lang="zh-TW" sz="1200" kern="100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20</a:t>
                      </a:r>
                      <a:r>
                        <a:rPr lang="zh-TW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endParaRPr lang="en-US" altLang="zh-TW" sz="12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內含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+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贈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超過撥打市話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0.1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秒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20</a:t>
                      </a:r>
                      <a:r>
                        <a:rPr lang="zh-TW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endParaRPr lang="en-US" altLang="zh-TW" sz="12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內含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+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贈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超過撥打市話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0.1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秒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altLang="zh-TW" sz="11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20</a:t>
                      </a:r>
                      <a:r>
                        <a:rPr lang="zh-TW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endParaRPr lang="en-US" altLang="zh-TW" sz="12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內含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</a:t>
                      </a:r>
                      <a:r>
                        <a:rPr lang="zh-TW" altLang="en-US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+</a:t>
                      </a:r>
                      <a:r>
                        <a:rPr lang="zh-TW" altLang="en-US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贈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</a:t>
                      </a:r>
                      <a:r>
                        <a:rPr lang="zh-TW" altLang="en-US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分鐘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超過撥打市話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0.1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共</a:t>
                      </a:r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</a:t>
                      </a:r>
                      <a:r>
                        <a:rPr lang="zh-TW" alt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endParaRPr lang="en-US" altLang="zh-TW" sz="1200" b="0" kern="12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內含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10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+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贈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10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超過撥打市話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0.1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共</a:t>
                      </a:r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50</a:t>
                      </a:r>
                      <a:r>
                        <a:rPr lang="zh-TW" alt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endParaRPr lang="en-US" altLang="zh-TW" sz="1200" b="0" kern="12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內含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25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+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贈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25</a:t>
                      </a:r>
                      <a:r>
                        <a:rPr lang="zh-TW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分鐘</a:t>
                      </a:r>
                      <a:r>
                        <a:rPr lang="en-US" altLang="zh-TW" sz="1100" b="0" kern="12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超過撥打市話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0.1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元</a:t>
                      </a:r>
                      <a:r>
                        <a:rPr lang="en-US" altLang="zh-TW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/</a:t>
                      </a:r>
                      <a:r>
                        <a:rPr lang="zh-TW" alt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r>
                        <a:rPr lang="en-US" altLang="zh-TW" sz="11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zh-TW" altLang="zh-TW" sz="11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38319" marR="38319" marT="38319" marB="38319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35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國內文字簡訊</a:t>
                      </a:r>
                      <a:r>
                        <a:rPr lang="en-US" altLang="zh-TW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(SMS)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TW" altLang="en-US" sz="120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每月免費網內簡訊數</a:t>
                      </a:r>
                      <a:endParaRPr lang="zh-TW" altLang="en-US" sz="1200" kern="0" dirty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國內網內共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150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則</a:t>
                      </a:r>
                      <a:endParaRPr lang="en-US" altLang="zh-TW" sz="12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超過網內外每則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國內網內共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150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則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超過網內外每則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國內網內共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250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則</a:t>
                      </a:r>
                      <a:endParaRPr lang="en-US" altLang="zh-TW" sz="12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超過網內外每則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國內網內共</a:t>
                      </a:r>
                      <a:r>
                        <a:rPr lang="en-US" altLang="zh-TW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300</a:t>
                      </a:r>
                      <a:r>
                        <a:rPr lang="zh-TW" alt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則</a:t>
                      </a:r>
                      <a:endParaRPr lang="en-US" altLang="zh-TW" sz="12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超過網內外每則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endParaRPr lang="en-US" altLang="zh-TW" sz="1200" b="0" kern="10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9768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中華電信官網</a:t>
                      </a:r>
                      <a:endParaRPr lang="en-US" altLang="zh-TW" sz="1200" b="0" kern="10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申辦加贈優惠</a:t>
                      </a:r>
                      <a:endParaRPr lang="en-US" altLang="zh-TW" sz="1200" b="0" kern="10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加贈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1GB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上網量</a:t>
                      </a:r>
                      <a:endParaRPr lang="en-US" altLang="zh-TW" sz="1200" b="0" kern="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國內通信費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50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元</a:t>
                      </a:r>
                      <a:endParaRPr lang="zh-TW" altLang="en-US" sz="1200" b="0" kern="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加贈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1.5GB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上網量</a:t>
                      </a:r>
                      <a:endParaRPr lang="en-US" altLang="zh-TW" sz="1200" b="0" kern="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國內通信費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50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元</a:t>
                      </a:r>
                      <a:endParaRPr lang="en-US" altLang="zh-TW" sz="1200" b="0" kern="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國內通信費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100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en-US" altLang="zh-TW" sz="1200" b="0" kern="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國內通信費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150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zh-TW" altLang="en-US" sz="1200" b="0" kern="0" dirty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國內通信費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150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元</a:t>
                      </a:r>
                      <a:endParaRPr lang="zh-TW" altLang="en-US" sz="1200" b="0" kern="0" dirty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567451070"/>
                  </a:ext>
                </a:extLst>
              </a:tr>
              <a:tr h="49768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加贈優惠</a:t>
                      </a:r>
                      <a:r>
                        <a:rPr lang="en-US" altLang="zh-TW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/>
                      </a:r>
                      <a:br>
                        <a:rPr lang="en-US" altLang="zh-TW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</a:br>
                      <a:r>
                        <a:rPr lang="en-US" altLang="zh-TW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限</a:t>
                      </a:r>
                      <a:r>
                        <a:rPr lang="en-US" altLang="zh-TW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NP/</a:t>
                      </a:r>
                      <a:r>
                        <a:rPr lang="zh-TW" altLang="en-US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新申租</a:t>
                      </a:r>
                      <a:r>
                        <a:rPr lang="en-US" altLang="zh-TW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  <a:r>
                        <a:rPr lang="zh-TW" altLang="en-US" sz="1200" b="0" kern="10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 </a:t>
                      </a:r>
                      <a:endParaRPr lang="en-US" altLang="zh-TW" sz="1200" b="0" kern="10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加贈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1GB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上網量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加贈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1.5GB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上網量</a:t>
                      </a:r>
                      <a:endParaRPr lang="en-US" altLang="zh-TW" sz="1200" b="0" kern="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國內通信費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50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en-US" altLang="zh-TW" sz="1200" b="0" kern="0" dirty="0" smtClean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國內通信費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100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zh-TW" altLang="en-US" sz="1200" b="0" kern="0" dirty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國內通信費</a:t>
                      </a:r>
                      <a:r>
                        <a:rPr lang="en-US" altLang="zh-TW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100</a:t>
                      </a:r>
                      <a:r>
                        <a:rPr lang="zh-TW" altLang="en-US" sz="1200" b="0" kern="0" dirty="0" smtClean="0">
                          <a:solidFill>
                            <a:srgbClr val="FF0000"/>
                          </a:solidFill>
                          <a:effectLst/>
                          <a:latin typeface="微軟正黑體" pitchFamily="34" charset="-120"/>
                          <a:ea typeface="+mn-ea"/>
                          <a:cs typeface="+mn-cs"/>
                        </a:rPr>
                        <a:t>元</a:t>
                      </a:r>
                      <a:endParaRPr lang="zh-TW" altLang="en-US" sz="1200" b="0" kern="0" dirty="0">
                        <a:solidFill>
                          <a:srgbClr val="FF000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277945703"/>
                  </a:ext>
                </a:extLst>
              </a:tr>
              <a:tr h="34042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zh-TW" altLang="en-US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提前解約金</a:t>
                      </a:r>
                      <a:endParaRPr lang="en-US" altLang="zh-TW" sz="1200" kern="100" dirty="0" smtClean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按租期剩餘日數遞減</a:t>
                      </a:r>
                      <a:r>
                        <a:rPr lang="en-US" altLang="zh-TW" sz="1200" kern="10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TW" altLang="en-US" sz="1400" kern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2,000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3,000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en-US" altLang="zh-TW" sz="1200" b="0" kern="0" dirty="0" smtClean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4000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en-US" altLang="zh-TW" sz="1200" b="0" kern="0" dirty="0" smtClean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5,000</a:t>
                      </a:r>
                      <a:r>
                        <a:rPr lang="zh-TW" altLang="en-US" sz="1200" b="0" kern="0" dirty="0" smtClean="0">
                          <a:solidFill>
                            <a:schemeClr val="dk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en-US" altLang="zh-TW" sz="1200" b="0" kern="0" dirty="0" smtClean="0">
                        <a:solidFill>
                          <a:schemeClr val="dk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-44450" algn="l"/>
                        </a:tabLst>
                        <a:defRPr/>
                      </a:pPr>
                      <a:r>
                        <a:rPr lang="en-US" altLang="zh-TW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6,000</a:t>
                      </a:r>
                      <a:r>
                        <a:rPr lang="zh-TW" altLang="en-US" sz="1200" b="0" kern="0" dirty="0" smtClean="0"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元</a:t>
                      </a:r>
                      <a:endParaRPr lang="en-US" altLang="zh-TW" sz="1200" b="0" kern="0" dirty="0" smtClean="0"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54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8"/>
          <p:cNvSpPr/>
          <p:nvPr/>
        </p:nvSpPr>
        <p:spPr>
          <a:xfrm>
            <a:off x="29834" y="0"/>
            <a:ext cx="7659717" cy="704151"/>
          </a:xfrm>
          <a:prstGeom prst="homePlate">
            <a:avLst>
              <a:gd name="adj" fmla="val 54918"/>
            </a:avLst>
          </a:prstGeom>
          <a:solidFill>
            <a:srgbClr val="0070C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ctr"/>
            <a:r>
              <a:rPr lang="zh-TW" altLang="en-US" sz="28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精采</a:t>
            </a:r>
            <a:r>
              <a:rPr lang="en-US" altLang="zh-TW" sz="28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5G-5G</a:t>
            </a:r>
            <a:r>
              <a:rPr lang="zh-TW" altLang="en-US" sz="28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通信約</a:t>
            </a:r>
            <a:endParaRPr lang="en-US" altLang="zh-TW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980512"/>
              </p:ext>
            </p:extLst>
          </p:nvPr>
        </p:nvGraphicFramePr>
        <p:xfrm>
          <a:off x="29834" y="704151"/>
          <a:ext cx="8988260" cy="678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8260">
                  <a:extLst>
                    <a:ext uri="{9D8B030D-6E8A-4147-A177-3AD203B41FA5}">
                      <a16:colId xmlns:a16="http://schemas.microsoft.com/office/drawing/2014/main" xmlns="" val="1809185871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適用對象資格：</a:t>
                      </a:r>
                      <a:r>
                        <a:rPr lang="zh-TW" alt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限在職員工及其一等親 </a:t>
                      </a:r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 </a:t>
                      </a:r>
                      <a:r>
                        <a:rPr lang="zh-TW" alt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配偶之員眷</a:t>
                      </a:r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（父母、子女、配偶、配偶父母）辦理</a:t>
                      </a:r>
                      <a:endParaRPr lang="en-US" altLang="zh-TW" sz="14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en-US" sz="14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en-US" altLang="zh-TW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※ </a:t>
                      </a:r>
                      <a:r>
                        <a:rPr lang="zh-TW" altLang="en-US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員工申辦時需攜帶員工識別證或名片以利辦理人員識別，每人限辦一門。</a:t>
                      </a:r>
                    </a:p>
                    <a:p>
                      <a:r>
                        <a:rPr lang="zh-TW" altLang="en-US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en-US" altLang="zh-TW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※ </a:t>
                      </a:r>
                      <a:r>
                        <a:rPr lang="zh-TW" altLang="en-US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以配偶、父母、子女、配偶父母門號申辦者，需檢附眷屬資格證明文件驗核，每人限辦乙門。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27198260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665642"/>
              </p:ext>
            </p:extLst>
          </p:nvPr>
        </p:nvGraphicFramePr>
        <p:xfrm>
          <a:off x="14917" y="1336132"/>
          <a:ext cx="9018093" cy="5058044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200014">
                  <a:extLst>
                    <a:ext uri="{9D8B030D-6E8A-4147-A177-3AD203B41FA5}">
                      <a16:colId xmlns:a16="http://schemas.microsoft.com/office/drawing/2014/main" xmlns="" val="2174894689"/>
                    </a:ext>
                  </a:extLst>
                </a:gridCol>
                <a:gridCol w="872464">
                  <a:extLst>
                    <a:ext uri="{9D8B030D-6E8A-4147-A177-3AD203B41FA5}">
                      <a16:colId xmlns:a16="http://schemas.microsoft.com/office/drawing/2014/main" xmlns="" val="3410634297"/>
                    </a:ext>
                  </a:extLst>
                </a:gridCol>
                <a:gridCol w="941147">
                  <a:extLst>
                    <a:ext uri="{9D8B030D-6E8A-4147-A177-3AD203B41FA5}">
                      <a16:colId xmlns:a16="http://schemas.microsoft.com/office/drawing/2014/main" xmlns="" val="1312689310"/>
                    </a:ext>
                  </a:extLst>
                </a:gridCol>
                <a:gridCol w="1101548">
                  <a:extLst>
                    <a:ext uri="{9D8B030D-6E8A-4147-A177-3AD203B41FA5}">
                      <a16:colId xmlns:a16="http://schemas.microsoft.com/office/drawing/2014/main" xmlns="" val="1177730565"/>
                    </a:ext>
                  </a:extLst>
                </a:gridCol>
                <a:gridCol w="897505">
                  <a:extLst>
                    <a:ext uri="{9D8B030D-6E8A-4147-A177-3AD203B41FA5}">
                      <a16:colId xmlns:a16="http://schemas.microsoft.com/office/drawing/2014/main" xmlns="" val="1271601091"/>
                    </a:ext>
                  </a:extLst>
                </a:gridCol>
                <a:gridCol w="986456">
                  <a:extLst>
                    <a:ext uri="{9D8B030D-6E8A-4147-A177-3AD203B41FA5}">
                      <a16:colId xmlns:a16="http://schemas.microsoft.com/office/drawing/2014/main" xmlns="" val="3951855342"/>
                    </a:ext>
                  </a:extLst>
                </a:gridCol>
                <a:gridCol w="986455">
                  <a:extLst>
                    <a:ext uri="{9D8B030D-6E8A-4147-A177-3AD203B41FA5}">
                      <a16:colId xmlns:a16="http://schemas.microsoft.com/office/drawing/2014/main" xmlns="" val="1579146986"/>
                    </a:ext>
                  </a:extLst>
                </a:gridCol>
                <a:gridCol w="41093">
                  <a:extLst>
                    <a:ext uri="{9D8B030D-6E8A-4147-A177-3AD203B41FA5}">
                      <a16:colId xmlns:a16="http://schemas.microsoft.com/office/drawing/2014/main" xmlns="" val="4067776172"/>
                    </a:ext>
                  </a:extLst>
                </a:gridCol>
                <a:gridCol w="957916">
                  <a:extLst>
                    <a:ext uri="{9D8B030D-6E8A-4147-A177-3AD203B41FA5}">
                      <a16:colId xmlns:a16="http://schemas.microsoft.com/office/drawing/2014/main" xmlns="" val="4247138475"/>
                    </a:ext>
                  </a:extLst>
                </a:gridCol>
                <a:gridCol w="41093">
                  <a:extLst>
                    <a:ext uri="{9D8B030D-6E8A-4147-A177-3AD203B41FA5}">
                      <a16:colId xmlns:a16="http://schemas.microsoft.com/office/drawing/2014/main" xmlns="" val="1434797977"/>
                    </a:ext>
                  </a:extLst>
                </a:gridCol>
                <a:gridCol w="963971">
                  <a:extLst>
                    <a:ext uri="{9D8B030D-6E8A-4147-A177-3AD203B41FA5}">
                      <a16:colId xmlns:a16="http://schemas.microsoft.com/office/drawing/2014/main" xmlns="" val="2804398208"/>
                    </a:ext>
                  </a:extLst>
                </a:gridCol>
                <a:gridCol w="41093">
                  <a:extLst>
                    <a:ext uri="{9D8B030D-6E8A-4147-A177-3AD203B41FA5}">
                      <a16:colId xmlns:a16="http://schemas.microsoft.com/office/drawing/2014/main" xmlns="" val="1993811994"/>
                    </a:ext>
                  </a:extLst>
                </a:gridCol>
                <a:gridCol w="987338">
                  <a:extLst>
                    <a:ext uri="{9D8B030D-6E8A-4147-A177-3AD203B41FA5}">
                      <a16:colId xmlns:a16="http://schemas.microsoft.com/office/drawing/2014/main" xmlns="" val="2148321286"/>
                    </a:ext>
                  </a:extLst>
                </a:gridCol>
              </a:tblGrid>
              <a:tr h="20066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月繳金額</a:t>
                      </a:r>
                      <a:endParaRPr lang="zh-TW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599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799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999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1199</a:t>
                      </a:r>
                      <a:r>
                        <a:rPr lang="zh-TW" altLang="en-US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1399</a:t>
                      </a:r>
                      <a:r>
                        <a:rPr lang="zh-TW" altLang="en-US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1599</a:t>
                      </a:r>
                      <a:r>
                        <a:rPr lang="zh-TW" altLang="en-US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1799</a:t>
                      </a:r>
                      <a:r>
                        <a:rPr lang="zh-TW" altLang="en-US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2699</a:t>
                      </a:r>
                      <a:r>
                        <a:rPr lang="zh-TW" altLang="en-US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2849074"/>
                  </a:ext>
                </a:extLst>
              </a:tr>
              <a:tr h="29908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資費限制</a:t>
                      </a:r>
                      <a:endParaRPr lang="zh-TW" alt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599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799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999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1199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1399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G </a:t>
                      </a:r>
                      <a:r>
                        <a:rPr lang="en-US" altLang="zh-TW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99</a:t>
                      </a:r>
                      <a:r>
                        <a:rPr lang="zh-TW" alt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型</a:t>
                      </a:r>
                      <a:endParaRPr lang="zh-TW" alt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G </a:t>
                      </a:r>
                      <a:r>
                        <a:rPr lang="en-US" altLang="zh-TW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17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99</a:t>
                      </a:r>
                      <a:r>
                        <a:rPr lang="zh-TW" alt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型</a:t>
                      </a:r>
                      <a:endParaRPr lang="zh-TW" alt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G </a:t>
                      </a:r>
                      <a:r>
                        <a:rPr lang="en-US" altLang="zh-TW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26</a:t>
                      </a:r>
                      <a:r>
                        <a:rPr 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99</a:t>
                      </a:r>
                      <a:r>
                        <a:rPr lang="zh-TW" altLang="en-US" sz="1300" b="1" u="none" strike="noStrike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型</a:t>
                      </a:r>
                      <a:endParaRPr lang="zh-TW" alt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66621040"/>
                  </a:ext>
                </a:extLst>
              </a:tr>
              <a:tr h="20066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門號類型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3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新申租、</a:t>
                      </a:r>
                      <a:r>
                        <a:rPr lang="en-US" altLang="zh-TW" sz="13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NP</a:t>
                      </a:r>
                      <a:r>
                        <a:rPr lang="zh-TW" altLang="en-US" sz="13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移入成功、無租約</a:t>
                      </a:r>
                      <a:endParaRPr lang="zh-TW" altLang="en-US" sz="13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71178609"/>
                  </a:ext>
                </a:extLst>
              </a:tr>
              <a:tr h="20066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合約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通信約</a:t>
                      </a:r>
                      <a:endParaRPr lang="zh-TW" alt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7997662"/>
                  </a:ext>
                </a:extLst>
              </a:tr>
              <a:tr h="20066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最短租期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12/24</a:t>
                      </a:r>
                      <a:r>
                        <a:rPr lang="zh-TW" altLang="en-US" sz="13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個月</a:t>
                      </a:r>
                      <a:endParaRPr lang="zh-TW" altLang="en-US" sz="1300" b="1" u="none" strike="noStrike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73570549"/>
                  </a:ext>
                </a:extLst>
              </a:tr>
              <a:tr h="39212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優</a:t>
                      </a:r>
                      <a:b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惠</a:t>
                      </a:r>
                      <a:b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內</a:t>
                      </a:r>
                      <a:b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容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國內</a:t>
                      </a:r>
                      <a:r>
                        <a:rPr lang="zh-TW" altLang="en-US" sz="13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行動</a:t>
                      </a:r>
                      <a:endParaRPr lang="en-US" altLang="zh-TW" sz="1300" b="1" u="none" strike="noStrike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 fontAlgn="ctr"/>
                      <a:r>
                        <a:rPr lang="zh-TW" altLang="en-US" sz="13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上網</a:t>
                      </a:r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24GB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36GB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60GB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100GB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無限</a:t>
                      </a:r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瀏覽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無限瀏覽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無限瀏覽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無限瀏覽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93919658"/>
                  </a:ext>
                </a:extLst>
              </a:tr>
              <a:tr h="43388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量到降速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4G </a:t>
                      </a:r>
                      <a:r>
                        <a:rPr lang="zh-TW" alt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輕速吃到飽</a:t>
                      </a:r>
                      <a:endParaRPr lang="en-US" altLang="zh-TW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 fontAlgn="ctr"/>
                      <a:r>
                        <a:rPr lang="en-US" altLang="zh-TW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最高</a:t>
                      </a:r>
                      <a:r>
                        <a:rPr lang="en-US" altLang="zh-TW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12Mbps)</a:t>
                      </a:r>
                      <a:endParaRPr lang="zh-TW" altLang="en-US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4G </a:t>
                      </a:r>
                      <a:r>
                        <a:rPr lang="zh-TW" alt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勁速吃到飽</a:t>
                      </a:r>
                      <a:endParaRPr lang="en-US" altLang="zh-TW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+mn-ea"/>
                      </a:endParaRPr>
                    </a:p>
                    <a:p>
                      <a:pPr algn="ctr" fontAlgn="ctr"/>
                      <a:r>
                        <a:rPr lang="en-US" altLang="zh-TW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(</a:t>
                      </a:r>
                      <a:r>
                        <a:rPr lang="zh-TW" alt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最高</a:t>
                      </a:r>
                      <a:r>
                        <a:rPr lang="en-US" altLang="zh-TW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21Mbps)</a:t>
                      </a:r>
                      <a:endParaRPr lang="zh-TW" altLang="en-US" sz="105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  <a:cs typeface="+mn-cs"/>
                        </a:rPr>
                        <a:t>4G </a:t>
                      </a:r>
                      <a:r>
                        <a:rPr lang="zh-TW" altLang="en-US" sz="105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  <a:cs typeface="+mn-cs"/>
                        </a:rPr>
                        <a:t>高速吃到飽</a:t>
                      </a:r>
                      <a:endParaRPr lang="en-US" altLang="zh-TW" sz="105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最高</a:t>
                      </a:r>
                      <a:r>
                        <a:rPr lang="en-US" altLang="zh-TW" sz="105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50Mbps)</a:t>
                      </a:r>
                      <a:endParaRPr lang="zh-TW" altLang="en-US" sz="105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---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1790346"/>
                  </a:ext>
                </a:extLst>
              </a:tr>
              <a:tr h="37771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熱點分享量</a:t>
                      </a:r>
                      <a:endParaRPr lang="en-US" altLang="zh-TW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與上網量併計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50GB</a:t>
                      </a:r>
                    </a:p>
                    <a:p>
                      <a:pPr algn="ctr" fontAlgn="ctr"/>
                      <a:r>
                        <a:rPr lang="en-US" altLang="zh-TW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量到降速</a:t>
                      </a:r>
                      <a:r>
                        <a:rPr lang="en-US" altLang="zh-TW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10M)</a:t>
                      </a:r>
                      <a:endParaRPr lang="zh-TW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70GB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kumimoji="0" lang="zh-TW" alt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量到降速</a:t>
                      </a:r>
                      <a:r>
                        <a:rPr kumimoji="0" lang="en-US" altLang="zh-TW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10M)</a:t>
                      </a:r>
                      <a:endParaRPr kumimoji="0" lang="zh-TW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90GB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kumimoji="0" lang="zh-TW" alt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量到降速</a:t>
                      </a:r>
                      <a:r>
                        <a:rPr kumimoji="0" lang="en-US" altLang="zh-TW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10M)</a:t>
                      </a:r>
                      <a:endParaRPr kumimoji="0" lang="zh-TW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200GB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kumimoji="0" lang="zh-TW" alt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量到降速</a:t>
                      </a:r>
                      <a:r>
                        <a:rPr kumimoji="0" lang="en-US" altLang="zh-TW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10M)</a:t>
                      </a:r>
                      <a:endParaRPr kumimoji="0" lang="zh-TW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854798"/>
                  </a:ext>
                </a:extLst>
              </a:tr>
              <a:tr h="34793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流量轉贈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---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TW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10GB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</a:t>
                      </a:r>
                      <a:r>
                        <a:rPr lang="zh-TW" altLang="en-US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門</a:t>
                      </a:r>
                      <a:r>
                        <a:rPr lang="en-US" altLang="zh-TW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300" b="1" u="none" strike="noStrike" kern="1200" noProof="0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1300" b="1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25GB</a:t>
                      </a:r>
                      <a:endParaRPr lang="en-US" altLang="zh-TW" sz="1300" b="1" u="none" strike="noStrike" kern="1200" noProof="0" dirty="0" smtClean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altLang="zh-TW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(2</a:t>
                      </a:r>
                      <a:r>
                        <a:rPr lang="zh-TW" altLang="en-US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門</a:t>
                      </a:r>
                      <a:r>
                        <a:rPr lang="en-US" altLang="zh-TW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300" b="1" u="none" strike="noStrike" kern="1200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1300" b="1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65GB</a:t>
                      </a:r>
                      <a:endParaRPr lang="en-US" altLang="zh-TW" sz="1300" b="1" u="none" strike="noStrike" kern="1200" noProof="0" dirty="0" smtClean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altLang="zh-TW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(3</a:t>
                      </a:r>
                      <a:r>
                        <a:rPr lang="zh-TW" altLang="en-US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門</a:t>
                      </a:r>
                      <a:r>
                        <a:rPr lang="en-US" altLang="zh-TW" sz="1300" b="1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300" b="1" u="none" strike="noStrike" kern="1200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3533465"/>
                  </a:ext>
                </a:extLst>
              </a:tr>
              <a:tr h="29908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網內分鐘數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前</a:t>
                      </a:r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zh-TW" alt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分鐘免費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前</a:t>
                      </a:r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alt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分鐘免費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29528421"/>
                  </a:ext>
                </a:extLst>
              </a:tr>
              <a:tr h="29908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網外分鐘數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45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60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80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110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150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480</a:t>
                      </a:r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25870555"/>
                  </a:ext>
                </a:extLst>
              </a:tr>
              <a:tr h="29908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市話分鐘數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</a:t>
                      </a:r>
                      <a:endParaRPr lang="zh-TW" altLang="en-US" sz="13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60</a:t>
                      </a:r>
                      <a:endParaRPr lang="zh-TW" altLang="en-US" sz="13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75</a:t>
                      </a:r>
                      <a:endParaRPr lang="zh-TW" altLang="en-US" sz="13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100</a:t>
                      </a:r>
                      <a:endParaRPr lang="zh-TW" altLang="en-US" sz="13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140</a:t>
                      </a:r>
                      <a:endParaRPr lang="zh-TW" altLang="en-US" sz="13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190</a:t>
                      </a:r>
                      <a:endParaRPr lang="zh-TW" altLang="en-US" sz="13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250</a:t>
                      </a:r>
                      <a:endParaRPr lang="zh-TW" altLang="en-US" sz="13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600</a:t>
                      </a:r>
                      <a:endParaRPr lang="zh-TW" altLang="en-US" sz="13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2174573"/>
                  </a:ext>
                </a:extLst>
              </a:tr>
              <a:tr h="29908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CHT Wi-Fi</a:t>
                      </a:r>
                      <a:endParaRPr lang="zh-TW" altLang="en-US" sz="13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300" b="1" i="0" u="none" strike="noStrike" kern="1200" noProof="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---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CHT Wi-Fi</a:t>
                      </a:r>
                      <a:r>
                        <a:rPr lang="zh-TW" altLang="en-US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熱點無限用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3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09960647"/>
                  </a:ext>
                </a:extLst>
              </a:tr>
              <a:tr h="2006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VoLTE</a:t>
                      </a:r>
                      <a:endParaRPr lang="zh-TW" altLang="en-US" sz="13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altLang="zh-TW" sz="1300" b="1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VoLTE</a:t>
                      </a:r>
                      <a:r>
                        <a:rPr lang="en-US" altLang="zh-TW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含</a:t>
                      </a:r>
                      <a:r>
                        <a:rPr lang="en-US" altLang="zh-TW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Wi-Fi Calling)</a:t>
                      </a:r>
                      <a:r>
                        <a:rPr lang="zh-TW" altLang="en-U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lang="zh-TW" altLang="en-US" sz="13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2558137"/>
                  </a:ext>
                </a:extLst>
              </a:tr>
              <a:tr h="200662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其他優惠</a:t>
                      </a:r>
                      <a:endParaRPr lang="zh-TW" altLang="en-US" sz="13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</a:t>
                      </a:r>
                      <a:r>
                        <a:rPr lang="zh-TW" altLang="en-U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應用服務加購價</a:t>
                      </a:r>
                      <a:endParaRPr lang="en-US" altLang="zh-TW" sz="13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</a:t>
                      </a:r>
                      <a:r>
                        <a:rPr lang="zh-TW" altLang="en-U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應用服務加購優惠價</a:t>
                      </a:r>
                      <a:endParaRPr lang="en-US" altLang="zh-TW" sz="13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1467205"/>
                  </a:ext>
                </a:extLst>
              </a:tr>
              <a:tr h="299085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3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國內通信費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180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180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240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240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240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3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71002474"/>
                  </a:ext>
                </a:extLst>
              </a:tr>
              <a:tr h="28785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員眷加碼優惠</a:t>
                      </a:r>
                      <a:endParaRPr lang="zh-TW" altLang="en-US" sz="125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通信費</a:t>
                      </a:r>
                      <a:r>
                        <a:rPr kumimoji="0" lang="en-US" altLang="zh-TW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100</a:t>
                      </a: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通信費</a:t>
                      </a:r>
                      <a:r>
                        <a:rPr kumimoji="0" lang="en-US" altLang="zh-TW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</a:t>
                      </a: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通信費</a:t>
                      </a:r>
                      <a:r>
                        <a:rPr kumimoji="0" lang="en-US" altLang="zh-TW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500</a:t>
                      </a: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通信費</a:t>
                      </a:r>
                      <a:r>
                        <a:rPr kumimoji="0" lang="en-US" altLang="zh-TW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500</a:t>
                      </a: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通信費</a:t>
                      </a:r>
                      <a:r>
                        <a:rPr kumimoji="0" lang="en-US" altLang="zh-TW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700</a:t>
                      </a: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通信費</a:t>
                      </a:r>
                      <a:r>
                        <a:rPr kumimoji="0" lang="en-US" altLang="zh-TW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700</a:t>
                      </a: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通信費</a:t>
                      </a:r>
                      <a:r>
                        <a:rPr kumimoji="0" lang="en-US" altLang="zh-TW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800</a:t>
                      </a: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通信費</a:t>
                      </a:r>
                      <a:r>
                        <a:rPr kumimoji="0" lang="en-US" altLang="zh-TW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800</a:t>
                      </a:r>
                      <a:r>
                        <a:rPr kumimoji="0" lang="zh-TW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76126592"/>
                  </a:ext>
                </a:extLst>
              </a:tr>
            </a:tbl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7010400" y="6604002"/>
            <a:ext cx="2133600" cy="365125"/>
          </a:xfrm>
        </p:spPr>
        <p:txBody>
          <a:bodyPr/>
          <a:lstStyle/>
          <a:p>
            <a:fld id="{1BE5F3C9-1B82-457C-B2A2-6293D88931C7}" type="slidenum">
              <a:rPr lang="zh-TW" altLang="en-US" smtClean="0"/>
              <a:pPr/>
              <a:t>5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8523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8"/>
          <p:cNvSpPr/>
          <p:nvPr/>
        </p:nvSpPr>
        <p:spPr>
          <a:xfrm>
            <a:off x="23362" y="30532"/>
            <a:ext cx="9135373" cy="704151"/>
          </a:xfrm>
          <a:prstGeom prst="homePlate">
            <a:avLst>
              <a:gd name="adj" fmla="val 54918"/>
            </a:avLst>
          </a:prstGeom>
          <a:solidFill>
            <a:srgbClr val="0070C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fontAlgn="ctr"/>
            <a:r>
              <a:rPr lang="zh-TW" altLang="en-US" sz="24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精采</a:t>
            </a:r>
            <a:r>
              <a:rPr lang="en-US" altLang="zh-TW" sz="24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5G</a:t>
            </a:r>
            <a:r>
              <a:rPr lang="zh-TW" altLang="en-US" sz="24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購機</a:t>
            </a:r>
            <a:r>
              <a:rPr lang="en-US" altLang="zh-TW" sz="24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-5G</a:t>
            </a:r>
            <a:r>
              <a:rPr lang="zh-TW" altLang="en-US" sz="2400" b="1" dirty="0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購機約</a:t>
            </a:r>
            <a:endParaRPr lang="en-US" altLang="zh-TW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496673"/>
              </p:ext>
            </p:extLst>
          </p:nvPr>
        </p:nvGraphicFramePr>
        <p:xfrm>
          <a:off x="44923" y="734683"/>
          <a:ext cx="9014459" cy="678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4459">
                  <a:extLst>
                    <a:ext uri="{9D8B030D-6E8A-4147-A177-3AD203B41FA5}">
                      <a16:colId xmlns:a16="http://schemas.microsoft.com/office/drawing/2014/main" xmlns="" val="1809185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適用對象資格：</a:t>
                      </a:r>
                      <a:r>
                        <a:rPr lang="zh-TW" alt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限在職員工及其一等親 </a:t>
                      </a:r>
                      <a:r>
                        <a:rPr lang="en-US" altLang="zh-TW" sz="14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 </a:t>
                      </a:r>
                      <a:r>
                        <a:rPr lang="zh-TW" alt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配偶之員眷</a:t>
                      </a:r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（父母、子女、配偶、配偶父母）辦理</a:t>
                      </a:r>
                      <a:endParaRPr lang="en-US" altLang="zh-TW" sz="14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en-US" sz="140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en-US" altLang="zh-TW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※ </a:t>
                      </a:r>
                      <a:r>
                        <a:rPr lang="zh-TW" altLang="en-US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員工申辦時需攜帶員工識別證或名片以利辦理人員識別，每人限辦一門。</a:t>
                      </a:r>
                    </a:p>
                    <a:p>
                      <a:r>
                        <a:rPr lang="zh-TW" altLang="en-US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en-US" altLang="zh-TW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※ </a:t>
                      </a:r>
                      <a:r>
                        <a:rPr lang="zh-TW" altLang="en-US" sz="1050" dirty="0" smtClean="0">
                          <a:solidFill>
                            <a:srgbClr val="0000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以配偶、父母、子女、配偶父母門號申辦者，需檢附眷屬資格證明文件驗核，每人限辦乙門。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27198260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35338"/>
              </p:ext>
            </p:extLst>
          </p:nvPr>
        </p:nvGraphicFramePr>
        <p:xfrm>
          <a:off x="44923" y="1480891"/>
          <a:ext cx="9033724" cy="46525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465784">
                  <a:extLst>
                    <a:ext uri="{9D8B030D-6E8A-4147-A177-3AD203B41FA5}">
                      <a16:colId xmlns:a16="http://schemas.microsoft.com/office/drawing/2014/main" xmlns="" val="2174894689"/>
                    </a:ext>
                  </a:extLst>
                </a:gridCol>
                <a:gridCol w="830634">
                  <a:extLst>
                    <a:ext uri="{9D8B030D-6E8A-4147-A177-3AD203B41FA5}">
                      <a16:colId xmlns:a16="http://schemas.microsoft.com/office/drawing/2014/main" xmlns="" val="3410634297"/>
                    </a:ext>
                  </a:extLst>
                </a:gridCol>
                <a:gridCol w="934463">
                  <a:extLst>
                    <a:ext uri="{9D8B030D-6E8A-4147-A177-3AD203B41FA5}">
                      <a16:colId xmlns:a16="http://schemas.microsoft.com/office/drawing/2014/main" xmlns="" val="1312689310"/>
                    </a:ext>
                  </a:extLst>
                </a:gridCol>
                <a:gridCol w="960067">
                  <a:extLst>
                    <a:ext uri="{9D8B030D-6E8A-4147-A177-3AD203B41FA5}">
                      <a16:colId xmlns:a16="http://schemas.microsoft.com/office/drawing/2014/main" xmlns="" val="1177730565"/>
                    </a:ext>
                  </a:extLst>
                </a:gridCol>
                <a:gridCol w="112013">
                  <a:extLst>
                    <a:ext uri="{9D8B030D-6E8A-4147-A177-3AD203B41FA5}">
                      <a16:colId xmlns:a16="http://schemas.microsoft.com/office/drawing/2014/main" xmlns="" val="2377613954"/>
                    </a:ext>
                  </a:extLst>
                </a:gridCol>
                <a:gridCol w="848054">
                  <a:extLst>
                    <a:ext uri="{9D8B030D-6E8A-4147-A177-3AD203B41FA5}">
                      <a16:colId xmlns:a16="http://schemas.microsoft.com/office/drawing/2014/main" xmlns="" val="1271601091"/>
                    </a:ext>
                  </a:extLst>
                </a:gridCol>
                <a:gridCol w="960067">
                  <a:extLst>
                    <a:ext uri="{9D8B030D-6E8A-4147-A177-3AD203B41FA5}">
                      <a16:colId xmlns:a16="http://schemas.microsoft.com/office/drawing/2014/main" xmlns="" val="3951855342"/>
                    </a:ext>
                  </a:extLst>
                </a:gridCol>
                <a:gridCol w="79283">
                  <a:extLst>
                    <a:ext uri="{9D8B030D-6E8A-4147-A177-3AD203B41FA5}">
                      <a16:colId xmlns:a16="http://schemas.microsoft.com/office/drawing/2014/main" xmlns="" val="1579146986"/>
                    </a:ext>
                  </a:extLst>
                </a:gridCol>
                <a:gridCol w="900047">
                  <a:extLst>
                    <a:ext uri="{9D8B030D-6E8A-4147-A177-3AD203B41FA5}">
                      <a16:colId xmlns:a16="http://schemas.microsoft.com/office/drawing/2014/main" xmlns="" val="1231130748"/>
                    </a:ext>
                  </a:extLst>
                </a:gridCol>
                <a:gridCol w="37304">
                  <a:extLst>
                    <a:ext uri="{9D8B030D-6E8A-4147-A177-3AD203B41FA5}">
                      <a16:colId xmlns:a16="http://schemas.microsoft.com/office/drawing/2014/main" xmlns="" val="4067776172"/>
                    </a:ext>
                  </a:extLst>
                </a:gridCol>
                <a:gridCol w="932291">
                  <a:extLst>
                    <a:ext uri="{9D8B030D-6E8A-4147-A177-3AD203B41FA5}">
                      <a16:colId xmlns:a16="http://schemas.microsoft.com/office/drawing/2014/main" xmlns="" val="4247138475"/>
                    </a:ext>
                  </a:extLst>
                </a:gridCol>
                <a:gridCol w="37304">
                  <a:extLst>
                    <a:ext uri="{9D8B030D-6E8A-4147-A177-3AD203B41FA5}">
                      <a16:colId xmlns:a16="http://schemas.microsoft.com/office/drawing/2014/main" xmlns="" val="1434797977"/>
                    </a:ext>
                  </a:extLst>
                </a:gridCol>
                <a:gridCol w="938184">
                  <a:extLst>
                    <a:ext uri="{9D8B030D-6E8A-4147-A177-3AD203B41FA5}">
                      <a16:colId xmlns:a16="http://schemas.microsoft.com/office/drawing/2014/main" xmlns="" val="2804398208"/>
                    </a:ext>
                  </a:extLst>
                </a:gridCol>
                <a:gridCol w="37304">
                  <a:extLst>
                    <a:ext uri="{9D8B030D-6E8A-4147-A177-3AD203B41FA5}">
                      <a16:colId xmlns:a16="http://schemas.microsoft.com/office/drawing/2014/main" xmlns="" val="1993811994"/>
                    </a:ext>
                  </a:extLst>
                </a:gridCol>
                <a:gridCol w="960925">
                  <a:extLst>
                    <a:ext uri="{9D8B030D-6E8A-4147-A177-3AD203B41FA5}">
                      <a16:colId xmlns:a16="http://schemas.microsoft.com/office/drawing/2014/main" xmlns="" val="2148321286"/>
                    </a:ext>
                  </a:extLst>
                </a:gridCol>
              </a:tblGrid>
              <a:tr h="1793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月繳金額</a:t>
                      </a:r>
                      <a:endParaRPr lang="zh-TW" alt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599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799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999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1199</a:t>
                      </a:r>
                      <a:r>
                        <a:rPr lang="zh-TW" alt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1399</a:t>
                      </a:r>
                      <a:r>
                        <a:rPr lang="zh-TW" alt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1599</a:t>
                      </a:r>
                      <a:r>
                        <a:rPr lang="zh-TW" alt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1799</a:t>
                      </a:r>
                      <a:r>
                        <a:rPr lang="zh-TW" alt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2699</a:t>
                      </a:r>
                      <a:r>
                        <a:rPr lang="zh-TW" alt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2849074"/>
                  </a:ext>
                </a:extLst>
              </a:tr>
              <a:tr h="1793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資費限制</a:t>
                      </a:r>
                      <a:endParaRPr lang="zh-TW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599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799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999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1199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 1399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型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G </a:t>
                      </a:r>
                      <a:r>
                        <a:rPr lang="en-US" altLang="zh-TW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99</a:t>
                      </a:r>
                      <a:r>
                        <a:rPr lang="zh-TW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型</a:t>
                      </a:r>
                      <a:endParaRPr lang="zh-TW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G </a:t>
                      </a:r>
                      <a:r>
                        <a:rPr lang="en-US" altLang="zh-TW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17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99</a:t>
                      </a:r>
                      <a:r>
                        <a:rPr lang="zh-TW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型</a:t>
                      </a:r>
                      <a:endParaRPr lang="zh-TW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G </a:t>
                      </a:r>
                      <a:r>
                        <a:rPr lang="en-US" altLang="zh-TW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26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99</a:t>
                      </a:r>
                      <a:r>
                        <a:rPr lang="zh-TW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型</a:t>
                      </a:r>
                      <a:endParaRPr lang="zh-TW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66621040"/>
                  </a:ext>
                </a:extLst>
              </a:tr>
              <a:tr h="1793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門號類型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新申租、</a:t>
                      </a:r>
                      <a:r>
                        <a:rPr lang="en-US" altLang="zh-TW" sz="12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NP</a:t>
                      </a:r>
                      <a:r>
                        <a:rPr lang="zh-TW" altLang="en-US" sz="12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移入成功、無租約</a:t>
                      </a:r>
                      <a:endParaRPr lang="zh-TW" altLang="en-US" sz="12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71178609"/>
                  </a:ext>
                </a:extLst>
              </a:tr>
              <a:tr h="1793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合約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購機約</a:t>
                      </a:r>
                      <a:endParaRPr lang="zh-TW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FF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7997662"/>
                  </a:ext>
                </a:extLst>
              </a:tr>
              <a:tr h="1793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最短租期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24/30/36/48</a:t>
                      </a:r>
                      <a:r>
                        <a:rPr lang="zh-TW" alt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個月</a:t>
                      </a:r>
                      <a:endParaRPr lang="zh-TW" altLang="en-US" sz="1200" b="1" u="none" strike="noStrike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73570549"/>
                  </a:ext>
                </a:extLst>
              </a:tr>
              <a:tr h="349880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優</a:t>
                      </a:r>
                      <a:b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惠</a:t>
                      </a:r>
                      <a:b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內</a:t>
                      </a:r>
                      <a:b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容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國內</a:t>
                      </a:r>
                      <a:r>
                        <a:rPr lang="zh-TW" altLang="en-US" sz="12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行動</a:t>
                      </a:r>
                      <a:endParaRPr lang="en-US" altLang="zh-TW" sz="1200" b="1" u="none" strike="noStrike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 fontAlgn="ctr"/>
                      <a:r>
                        <a:rPr lang="zh-TW" altLang="en-US" sz="12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上網</a:t>
                      </a:r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24GB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36GB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60GB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100GB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無限</a:t>
                      </a:r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瀏覽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93919658"/>
                  </a:ext>
                </a:extLst>
              </a:tr>
              <a:tr h="47775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量到降速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最高</a:t>
                      </a:r>
                      <a:r>
                        <a:rPr lang="en-US" altLang="zh-TW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12Mbps)</a:t>
                      </a:r>
                      <a:endParaRPr lang="zh-TW" alt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(</a:t>
                      </a:r>
                      <a:r>
                        <a:rPr lang="zh-TW" alt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最高</a:t>
                      </a:r>
                      <a:r>
                        <a:rPr lang="en-US" altLang="zh-TW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21Mbps)</a:t>
                      </a:r>
                      <a:endParaRPr lang="zh-TW" alt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最高</a:t>
                      </a:r>
                      <a:r>
                        <a:rPr lang="en-US" altLang="zh-TW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50Mbps)</a:t>
                      </a:r>
                      <a:endParaRPr lang="zh-TW" altLang="en-US" sz="10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---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1790346"/>
                  </a:ext>
                </a:extLst>
              </a:tr>
              <a:tr h="30725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熱點分享量</a:t>
                      </a:r>
                      <a:endParaRPr lang="en-US" altLang="zh-TW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與上網量併計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50GB</a:t>
                      </a:r>
                    </a:p>
                    <a:p>
                      <a:pPr algn="ctr" fontAlgn="ctr"/>
                      <a:r>
                        <a:rPr lang="en-US" altLang="zh-TW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量到降速</a:t>
                      </a:r>
                      <a:r>
                        <a:rPr lang="en-US" altLang="zh-TW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10M)</a:t>
                      </a:r>
                      <a:endParaRPr lang="zh-TW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70GB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kumimoji="0" lang="zh-TW" alt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量到降速</a:t>
                      </a:r>
                      <a:r>
                        <a:rPr kumimoji="0" lang="en-US" altLang="zh-TW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10M)</a:t>
                      </a:r>
                      <a:endParaRPr kumimoji="0" lang="zh-TW" altLang="en-US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90GB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kumimoji="0" lang="zh-TW" alt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量到降速</a:t>
                      </a:r>
                      <a:r>
                        <a:rPr kumimoji="0" lang="en-US" altLang="zh-TW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10M)</a:t>
                      </a:r>
                      <a:endParaRPr kumimoji="0" lang="zh-TW" altLang="en-US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200GB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kumimoji="0" lang="zh-TW" altLang="en-US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量到降速</a:t>
                      </a:r>
                      <a:r>
                        <a:rPr kumimoji="0" lang="en-US" altLang="zh-TW" sz="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10M)</a:t>
                      </a:r>
                      <a:endParaRPr kumimoji="0" lang="zh-TW" altLang="en-US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854798"/>
                  </a:ext>
                </a:extLst>
              </a:tr>
              <a:tr h="30725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流量轉贈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---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TW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TW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10GB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(1</a:t>
                      </a:r>
                      <a:r>
                        <a:rPr lang="zh-TW" altLang="en-US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門</a:t>
                      </a:r>
                      <a:r>
                        <a:rPr lang="en-US" altLang="zh-TW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200" b="1" i="0" u="none" strike="noStrike" kern="1200" noProof="0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25GB</a:t>
                      </a:r>
                      <a:endParaRPr lang="en-US" altLang="zh-TW" sz="1200" b="1" i="0" u="none" strike="noStrike" kern="1200" noProof="0" dirty="0" smtClean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algn="ctr" fontAlgn="ctr"/>
                      <a:r>
                        <a:rPr lang="en-US" altLang="zh-TW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(2</a:t>
                      </a:r>
                      <a:r>
                        <a:rPr lang="zh-TW" altLang="en-US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門</a:t>
                      </a:r>
                      <a:r>
                        <a:rPr lang="en-US" altLang="zh-TW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200" b="1" i="0" u="none" strike="noStrike" kern="1200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65GB</a:t>
                      </a:r>
                      <a:endParaRPr lang="en-US" altLang="zh-TW" sz="1200" b="1" i="0" u="none" strike="noStrike" kern="1200" noProof="0" dirty="0" smtClean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algn="ctr" fontAlgn="ctr"/>
                      <a:r>
                        <a:rPr lang="en-US" altLang="zh-TW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(3</a:t>
                      </a:r>
                      <a:r>
                        <a:rPr lang="zh-TW" altLang="en-US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門</a:t>
                      </a:r>
                      <a:r>
                        <a:rPr lang="en-US" altLang="zh-TW" sz="1200" b="1" i="0" u="none" strike="noStrike" kern="1200" noProof="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200" b="1" i="0" u="none" strike="noStrike" kern="1200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3533465"/>
                  </a:ext>
                </a:extLst>
              </a:tr>
              <a:tr h="17938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網內分鐘數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前</a:t>
                      </a:r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zh-TW" alt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分鐘免費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前</a:t>
                      </a:r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alt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分鐘免費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TW" altLang="en-US" sz="13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kumimoji="0" lang="zh-TW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29528421"/>
                  </a:ext>
                </a:extLst>
              </a:tr>
              <a:tr h="17938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網外分鐘數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45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60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80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110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150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480</a:t>
                      </a:r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25870555"/>
                  </a:ext>
                </a:extLst>
              </a:tr>
              <a:tr h="17938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市話分鐘數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</a:t>
                      </a:r>
                      <a:endParaRPr lang="zh-TW" alt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60</a:t>
                      </a:r>
                      <a:endParaRPr lang="zh-TW" alt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75</a:t>
                      </a:r>
                      <a:endParaRPr lang="zh-TW" alt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100</a:t>
                      </a:r>
                      <a:endParaRPr lang="zh-TW" alt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140</a:t>
                      </a:r>
                      <a:endParaRPr lang="zh-TW" alt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190</a:t>
                      </a:r>
                      <a:endParaRPr lang="zh-TW" altLang="en-US" sz="1200" b="1" i="0" u="none" strike="noStrike" kern="1200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250</a:t>
                      </a:r>
                      <a:endParaRPr lang="zh-TW" altLang="en-US" sz="1200" b="1" i="0" u="none" strike="noStrike" kern="1200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600</a:t>
                      </a:r>
                      <a:endParaRPr lang="zh-TW" altLang="en-US" sz="1200" b="1" i="0" u="none" strike="noStrike" kern="1200" dirty="0">
                        <a:solidFill>
                          <a:srgbClr val="00B05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2174573"/>
                  </a:ext>
                </a:extLst>
              </a:tr>
              <a:tr h="17938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CHT Wi-Fi</a:t>
                      </a:r>
                      <a:endParaRPr lang="zh-TW" alt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+mn-ea"/>
                        </a:rPr>
                        <a:t>---</a:t>
                      </a:r>
                      <a:endParaRPr lang="zh-TW" altLang="en-US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+mn-ea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+mn-ea"/>
                          <a:cs typeface="+mn-cs"/>
                        </a:rPr>
                        <a:t>CHT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+mn-ea"/>
                          <a:cs typeface="+mn-cs"/>
                        </a:rPr>
                        <a:t>Wi-Fi</a:t>
                      </a:r>
                      <a:r>
                        <a:rPr kumimoji="0" lang="zh-TW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+mn-ea"/>
                          <a:cs typeface="+mn-cs"/>
                        </a:rPr>
                        <a:t>熱點無限用</a:t>
                      </a:r>
                      <a:endParaRPr kumimoji="0" lang="zh-TW" alt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b="1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09960647"/>
                  </a:ext>
                </a:extLst>
              </a:tr>
              <a:tr h="17938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VoLTE</a:t>
                      </a:r>
                      <a:endParaRPr lang="zh-TW" alt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1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VoLTE</a:t>
                      </a:r>
                      <a:r>
                        <a:rPr lang="en-US" altLang="zh-TW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含</a:t>
                      </a:r>
                      <a:r>
                        <a:rPr lang="en-US" altLang="zh-TW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Wi-Fi Calling)</a:t>
                      </a:r>
                      <a:r>
                        <a:rPr lang="zh-TW" alt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免費</a:t>
                      </a:r>
                      <a:endParaRPr lang="zh-TW" alt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2558137"/>
                  </a:ext>
                </a:extLst>
              </a:tr>
              <a:tr h="179380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其他優惠</a:t>
                      </a:r>
                      <a:endParaRPr lang="zh-TW" alt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</a:t>
                      </a:r>
                      <a:r>
                        <a:rPr lang="zh-TW" alt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應用服務加購價</a:t>
                      </a:r>
                      <a:endParaRPr lang="en-US" altLang="zh-TW" sz="12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5G</a:t>
                      </a:r>
                      <a:r>
                        <a:rPr lang="zh-TW" alt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應用服務加購優惠價</a:t>
                      </a:r>
                      <a:endParaRPr lang="en-US" altLang="zh-TW" sz="12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1467205"/>
                  </a:ext>
                </a:extLst>
              </a:tr>
              <a:tr h="4891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員眷加碼優惠</a:t>
                      </a:r>
                      <a:endParaRPr lang="en-US" altLang="zh-TW" sz="12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 fontAlgn="ctr"/>
                      <a:endParaRPr lang="en-US" altLang="zh-TW" sz="300" b="1" i="0" u="none" strike="noStrike" dirty="0" smtClean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 fontAlgn="ctr"/>
                      <a:r>
                        <a:rPr lang="en-US" altLang="zh-TW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可疊加</a:t>
                      </a:r>
                      <a:r>
                        <a:rPr lang="en-US" altLang="zh-TW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9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國內通信費</a:t>
                      </a:r>
                      <a:endParaRPr lang="zh-TW" alt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150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0446352"/>
                  </a:ext>
                </a:extLst>
              </a:tr>
              <a:tr h="489120">
                <a:tc vMerge="1">
                  <a:txBody>
                    <a:bodyPr/>
                    <a:lstStyle/>
                    <a:p>
                      <a:pPr algn="ctr" fontAlgn="ctr"/>
                      <a:endParaRPr lang="zh-TW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購機折價</a:t>
                      </a:r>
                      <a:endParaRPr lang="zh-TW" alt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1,500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1,500</a:t>
                      </a:r>
                      <a:r>
                        <a:rPr kumimoji="0" lang="zh-TW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元</a:t>
                      </a:r>
                      <a:endParaRPr kumimoji="0" lang="en-US" altLang="zh-TW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2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7010103"/>
                  </a:ext>
                </a:extLst>
              </a:tr>
            </a:tbl>
          </a:graphicData>
        </a:graphic>
      </p:graphicFrame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7029450" y="6594477"/>
            <a:ext cx="2133600" cy="365125"/>
          </a:xfrm>
        </p:spPr>
        <p:txBody>
          <a:bodyPr/>
          <a:lstStyle/>
          <a:p>
            <a:fld id="{1BE5F3C9-1B82-457C-B2A2-6293D88931C7}" type="slidenum">
              <a:rPr lang="zh-TW" altLang="en-US" smtClean="0"/>
              <a:pPr/>
              <a:t>6</a:t>
            </a:fld>
            <a:endParaRPr lang="zh-TW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105371"/>
              </p:ext>
            </p:extLst>
          </p:nvPr>
        </p:nvGraphicFramePr>
        <p:xfrm>
          <a:off x="44923" y="6178556"/>
          <a:ext cx="90144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4459">
                  <a:extLst>
                    <a:ext uri="{9D8B030D-6E8A-4147-A177-3AD203B41FA5}">
                      <a16:colId xmlns:a16="http://schemas.microsoft.com/office/drawing/2014/main" xmlns="" val="1809185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購機機型及價格請</a:t>
                      </a:r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+mn-ea"/>
                        </a:rPr>
                        <a:t>依現行精采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+mn-ea"/>
                        </a:rPr>
                        <a:t>5G</a:t>
                      </a:r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+mn-ea"/>
                        </a:rPr>
                        <a:t>購機方案可搭配</a:t>
                      </a:r>
                      <a:r>
                        <a:rPr lang="zh-TW" altLang="en-US" sz="14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機型為準</a:t>
                      </a:r>
                      <a:endParaRPr lang="en-US" altLang="zh-TW" sz="1400" dirty="0" smtClean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271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27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1" y="1404344"/>
            <a:ext cx="9144000" cy="5340177"/>
          </a:xfrm>
        </p:spPr>
        <p:txBody>
          <a:bodyPr>
            <a:normAutofit/>
          </a:bodyPr>
          <a:lstStyle/>
          <a:p>
            <a:r>
              <a:rPr lang="zh-TW" altLang="en-US" sz="2400" b="0" dirty="0" smtClean="0"/>
              <a:t>原台塑</a:t>
            </a:r>
            <a:r>
              <a:rPr lang="en-US" altLang="zh-TW" sz="2400" b="0" dirty="0" smtClean="0"/>
              <a:t>4G</a:t>
            </a:r>
            <a:r>
              <a:rPr lang="zh-TW" altLang="en-US" sz="2400" b="0" dirty="0" smtClean="0"/>
              <a:t>單門號方案客戶可於舊合約期限內</a:t>
            </a:r>
            <a:r>
              <a:rPr lang="zh-TW" altLang="en-US" sz="2400" b="0" dirty="0" smtClean="0">
                <a:solidFill>
                  <a:srgbClr val="FF0000"/>
                </a:solidFill>
              </a:rPr>
              <a:t>升級至精彩</a:t>
            </a:r>
            <a:r>
              <a:rPr lang="en-US" altLang="zh-TW" sz="2400" b="0" dirty="0" smtClean="0">
                <a:solidFill>
                  <a:srgbClr val="FF0000"/>
                </a:solidFill>
              </a:rPr>
              <a:t>5G</a:t>
            </a:r>
            <a:r>
              <a:rPr lang="zh-TW" altLang="en-US" sz="2400" b="0" dirty="0" smtClean="0">
                <a:solidFill>
                  <a:srgbClr val="FF0000"/>
                </a:solidFill>
              </a:rPr>
              <a:t>方案</a:t>
            </a:r>
            <a:r>
              <a:rPr lang="zh-TW" altLang="en-US" sz="2400" b="0" dirty="0"/>
              <a:t>。</a:t>
            </a:r>
            <a:endParaRPr lang="en-US" altLang="zh-TW" sz="2400" b="0" dirty="0"/>
          </a:p>
          <a:p>
            <a:endParaRPr lang="en-US" altLang="zh-TW" sz="2400" b="0" dirty="0" smtClean="0">
              <a:solidFill>
                <a:srgbClr val="FF0000"/>
              </a:solidFill>
            </a:endParaRPr>
          </a:p>
          <a:p>
            <a:r>
              <a:rPr lang="zh-TW" altLang="en-US" sz="2400" b="0" dirty="0" smtClean="0"/>
              <a:t>本</a:t>
            </a:r>
            <a:r>
              <a:rPr lang="zh-TW" altLang="en-US" sz="2400" b="0" dirty="0"/>
              <a:t>方案可至</a:t>
            </a:r>
            <a:r>
              <a:rPr lang="zh-TW" altLang="en-US" sz="2400" b="0" dirty="0" smtClean="0"/>
              <a:t>中華電信公司任</a:t>
            </a:r>
            <a:r>
              <a:rPr lang="zh-TW" altLang="en-US" sz="2400" b="0" dirty="0"/>
              <a:t>一服務中心</a:t>
            </a:r>
            <a:r>
              <a:rPr lang="zh-TW" altLang="en-US" sz="2400" b="0" dirty="0" smtClean="0"/>
              <a:t>辦理</a:t>
            </a:r>
            <a:endParaRPr lang="en-US" altLang="zh-TW" sz="2400" b="0" dirty="0" smtClean="0"/>
          </a:p>
          <a:p>
            <a:endParaRPr lang="en-US" altLang="zh-TW" sz="2400" b="0" dirty="0" smtClean="0"/>
          </a:p>
          <a:p>
            <a:r>
              <a:rPr lang="zh-TW" altLang="en-US" sz="2400" b="0" dirty="0" smtClean="0"/>
              <a:t>申請</a:t>
            </a:r>
            <a:r>
              <a:rPr lang="en-US" altLang="zh-TW" sz="2400" b="0" dirty="0" smtClean="0"/>
              <a:t>4G</a:t>
            </a:r>
            <a:r>
              <a:rPr lang="zh-TW" altLang="en-US" sz="2400" b="0" dirty="0" smtClean="0"/>
              <a:t>或</a:t>
            </a:r>
            <a:r>
              <a:rPr lang="en-US" altLang="zh-TW" sz="2400" b="0" dirty="0" smtClean="0"/>
              <a:t>5G</a:t>
            </a:r>
            <a:r>
              <a:rPr lang="zh-TW" altLang="en-US" sz="2400" b="0" dirty="0" smtClean="0"/>
              <a:t>門號前</a:t>
            </a:r>
            <a:r>
              <a:rPr lang="zh-TW" altLang="en-US" sz="2400" b="0" dirty="0"/>
              <a:t>您可向本公司申請行動上網服務試用，試用期間最長為七天（</a:t>
            </a:r>
            <a:r>
              <a:rPr lang="en-US" altLang="zh-TW" sz="2400" b="0" dirty="0"/>
              <a:t>168</a:t>
            </a:r>
            <a:r>
              <a:rPr lang="zh-TW" altLang="en-US" sz="2400" b="0" dirty="0"/>
              <a:t>小時），每一證號每三年可申請試用乙次為限</a:t>
            </a:r>
            <a:r>
              <a:rPr lang="zh-TW" altLang="en-US" sz="2400" b="0" dirty="0" smtClean="0"/>
              <a:t>。</a:t>
            </a:r>
            <a:endParaRPr lang="en-US" altLang="zh-TW" sz="2400" b="0" dirty="0" smtClean="0"/>
          </a:p>
          <a:p>
            <a:endParaRPr lang="en-US" altLang="zh-TW" sz="2400" b="0" dirty="0" smtClean="0"/>
          </a:p>
          <a:p>
            <a:r>
              <a:rPr lang="zh-TW" altLang="en-US" sz="2400" b="0" dirty="0" smtClean="0"/>
              <a:t>上述</a:t>
            </a:r>
            <a:r>
              <a:rPr lang="zh-TW" altLang="en-US" sz="2400" b="0" dirty="0"/>
              <a:t>優惠方案之內容及限制條件依參加現場優惠同意書為準，中華電信保有隨時修正、暫停、終止本活動之權利。</a:t>
            </a:r>
          </a:p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79388" y="296872"/>
            <a:ext cx="7776988" cy="792162"/>
          </a:xfrm>
        </p:spPr>
        <p:txBody>
          <a:bodyPr>
            <a:normAutofit/>
          </a:bodyPr>
          <a:lstStyle/>
          <a:p>
            <a:r>
              <a:rPr lang="zh-TW" alt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方案說明</a:t>
            </a:r>
            <a:r>
              <a:rPr lang="zh-TW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與宣導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811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古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5516</TotalTime>
  <Words>1610</Words>
  <Application>Microsoft Office PowerPoint</Application>
  <PresentationFormat>如螢幕大小 (4:3)</PresentationFormat>
  <Paragraphs>381</Paragraphs>
  <Slides>7</Slides>
  <Notes>7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Office 佈景主題</vt:lpstr>
      <vt:lpstr>PowerPoint 簡報</vt:lpstr>
      <vt:lpstr>專案重點說明與宣導</vt:lpstr>
      <vt:lpstr>提供線上數位門市申辦網址:</vt:lpstr>
      <vt:lpstr>台塑企業員眷4G單門號優惠方案 ID(7432)</vt:lpstr>
      <vt:lpstr>PowerPoint 簡報</vt:lpstr>
      <vt:lpstr>PowerPoint 簡報</vt:lpstr>
      <vt:lpstr>方案說明與宣導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Lynn Lyu</dc:creator>
  <cp:lastModifiedBy>00RA07/游惟傑</cp:lastModifiedBy>
  <cp:revision>185</cp:revision>
  <cp:lastPrinted>2023-06-17T07:05:47Z</cp:lastPrinted>
  <dcterms:created xsi:type="dcterms:W3CDTF">2017-08-24T07:25:51Z</dcterms:created>
  <dcterms:modified xsi:type="dcterms:W3CDTF">2023-12-18T01:35:08Z</dcterms:modified>
</cp:coreProperties>
</file>